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1071" r:id="rId5"/>
    <p:sldId id="1479" r:id="rId6"/>
    <p:sldId id="258" r:id="rId7"/>
    <p:sldId id="514" r:id="rId8"/>
    <p:sldId id="259" r:id="rId9"/>
    <p:sldId id="511" r:id="rId10"/>
    <p:sldId id="1150" r:id="rId11"/>
    <p:sldId id="1148" r:id="rId12"/>
    <p:sldId id="1181" r:id="rId13"/>
    <p:sldId id="501" r:id="rId14"/>
    <p:sldId id="1475" r:id="rId15"/>
    <p:sldId id="1151" r:id="rId16"/>
    <p:sldId id="1152" r:id="rId17"/>
    <p:sldId id="585" r:id="rId18"/>
    <p:sldId id="1188" r:id="rId19"/>
    <p:sldId id="309" r:id="rId20"/>
    <p:sldId id="1176" r:id="rId21"/>
    <p:sldId id="1477" r:id="rId22"/>
    <p:sldId id="1147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ED7D31"/>
    <a:srgbClr val="E69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32" autoAdjust="0"/>
    <p:restoredTop sz="97075"/>
  </p:normalViewPr>
  <p:slideViewPr>
    <p:cSldViewPr snapToGrid="0" snapToObjects="1">
      <p:cViewPr varScale="1">
        <p:scale>
          <a:sx n="82" d="100"/>
          <a:sy n="82" d="100"/>
        </p:scale>
        <p:origin x="37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B8647-05E3-D14B-8BC3-199631D886AF}" type="datetimeFigureOut">
              <a:rPr lang="en-GB" smtClean="0"/>
              <a:t>26/08/2025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636E9-88BE-C842-82F8-52E49B087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4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6E9-88BE-C842-82F8-52E49B0876E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2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Google Shape;8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OS and FAIR data management are generally presented together as the FAIR principles can be regarded as a tool to implement the OS vision- however the two concepts are not the same. All these principles, including the second “R” of machine-Readable are included in EPOS’ approach to data and scientific products</a:t>
            </a:r>
            <a:endParaRPr/>
          </a:p>
        </p:txBody>
      </p:sp>
      <p:sp>
        <p:nvSpPr>
          <p:cNvPr id="82" name="Google Shape;8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6E9-88BE-C842-82F8-52E49B0876E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8974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C21A2-60AD-334E-9C41-2DC0EF94D362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906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00"/>
              </a:spcBef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358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6E9-88BE-C842-82F8-52E49B0876E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369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6E9-88BE-C842-82F8-52E49B0876E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9379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34D0D-CA8F-934E-83B0-A424ECDA21D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15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66917F-45B8-844E-A08C-0A84EBCB4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92088E-A2E5-1B40-B930-A1C777F22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9F521F-43A9-E64D-80A9-92042078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5C34D8-DAE5-1442-A238-7830BB53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ED46DA-2940-B347-BA42-539F38B6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9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FE7D8-BB3C-E246-96E2-C4DCBA5F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569F97-45DB-1B4D-B495-C1BB93EFE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041F31-1B5B-BC42-8477-429BBDB9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18EC20-7D5A-4A43-9848-1872941F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97ACFC-8EE2-314F-9463-E12B46A9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34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B24869-08CC-2B41-AFC9-95E7A0624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B41291-DAA0-A243-BD96-FF35C64B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9B84D-601D-6742-B823-4EA190AD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107ADD-5FD1-3F4A-8E00-857365E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1E086-D643-C54B-B913-8334246D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8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914400" y="381000"/>
            <a:ext cx="10363200" cy="6248400"/>
          </a:xfrm>
        </p:spPr>
        <p:txBody>
          <a:bodyPr/>
          <a:lstStyle>
            <a:lvl2pPr>
              <a:defRPr b="0" i="0">
                <a:latin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sv-S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</a:defRPr>
            </a:lvl1pPr>
          </a:lstStyle>
          <a:p>
            <a:pPr>
              <a:defRPr/>
            </a:pPr>
            <a:fld id="{1EFC5BAC-5CF6-4A84-A750-FE366A8A55C4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50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344A0-E3CB-9142-9F20-A199C00C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222FB2-8118-724C-937E-DD4BE19C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ECAC4A-872F-A546-8132-996DEEF6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BAC3C4-B470-F041-A7FB-B68379CA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45F620-7670-5443-8A6F-E97921AC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0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1B0A3-4B74-854E-AA21-B9320E01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0748E1-417D-D444-A649-115A7A57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C4902-302F-DD40-B41A-CB3B0BBF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EDF8F6-2478-A345-86CE-263C92F8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24A09-0147-EF4D-BF73-1E65F278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34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64292-D0E6-D341-B154-EC70C0C0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65797-ED89-5A4D-BDBC-259C7552E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0A6736-1641-BC45-A2C7-CFCF077BE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AEF0D6-7CD6-F849-BF19-BB84FCB8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D8B44C-12FC-AF4D-B37B-B8140151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743896-F6B8-9947-BE63-2B2C4C0D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86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4EB1D-2100-8C49-B0E1-75D3763A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7BEDFA-60D0-4B42-936E-0E921CA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E2C8DA-C392-1F42-AAD7-7FA58E3A9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63CBB1-0828-174D-A844-653C6EB2C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B058123-665C-9449-AC8E-C0C39E3F6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127DED1-103A-9A47-A9A2-66BFCABB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EF4BFA-E61F-C541-9453-55D1B0ED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D303BDB-1015-2E44-ABB5-0F00A551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97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A90186-9173-2544-9015-817BDBD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327A52C-450B-FD4E-A736-C6FF1EB6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BB63EE2-01EC-9245-950E-9AC059E0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57FA33-9734-874C-991E-47C6070B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0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C4DD10-03F4-8D4E-8CEA-DD00CF88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FA2A2-60D4-8241-B391-1E99B8FD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3A6B78-DD91-3F4B-81C2-37CD0107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48A07F-E6A8-3A41-BC19-A0222C6C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3A9BA4-7F18-4D40-B676-DE6A7B2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DA30FF-EDB6-054B-882A-0216278D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F14649-7806-884E-8FE4-BFBA5863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4D099A-05CD-5947-866F-CD6934D3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63DCDA-8CDD-8244-9D46-148AA9B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53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1249F3-8563-B848-829F-0913562C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F4FC632-E4D9-474A-B216-12EEDEE95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FC1A5D-67C8-3949-8E8E-4E0EAA12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B296A6-1CBA-9A40-A038-4627496A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31A18F-A3F5-884F-A4F6-CE86DF4B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005375-C923-924C-97AE-7EECB9FD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17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4DE853-B1D4-CF4A-811E-CE5CCB56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C85B27-AA28-254F-B7D8-F41B1E37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4D59B3-0E1C-5440-BAA3-C9934184E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69F3-458A-534F-8AB2-165ACED58887}" type="datetimeFigureOut">
              <a:rPr lang="it-IT" smtClean="0"/>
              <a:t>26/08/2025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CA9167-D90A-3A4C-8535-D25072181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D0B5D0-2014-8048-A444-07A41FFF4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laticon.com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s-c.epos-eu.org/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AB0976-B746-0A48-A453-D1D948E2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144" y="2065430"/>
            <a:ext cx="10802471" cy="2056621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EPOS Platform</a:t>
            </a:r>
            <a:br>
              <a:rPr lang="en-GB" sz="5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28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Training event at Early Career Scientific School</a:t>
            </a:r>
            <a:br>
              <a:rPr lang="en-GB" sz="28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sz="28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2000" i="1" dirty="0">
                <a:solidFill>
                  <a:srgbClr val="70AD47">
                    <a:lumMod val="50000"/>
                  </a:srgbClr>
                </a:solidFill>
                <a:latin typeface="Open Sans Regular"/>
                <a:cs typeface="Lato" panose="020F0502020204030203" pitchFamily="34" charset="0"/>
              </a:rPr>
              <a:t>28 August </a:t>
            </a:r>
            <a:r>
              <a:rPr lang="it-IT" sz="2000" i="1" dirty="0">
                <a:solidFill>
                  <a:srgbClr val="70AD47">
                    <a:lumMod val="50000"/>
                  </a:srgbClr>
                </a:solidFill>
                <a:latin typeface="Open Sans Regular"/>
                <a:cs typeface="Lato" panose="020F0502020204030203" pitchFamily="34" charset="0"/>
              </a:rPr>
              <a:t>2025</a:t>
            </a:r>
            <a:br>
              <a:rPr lang="cs-CZ" sz="2000" i="1" dirty="0">
                <a:solidFill>
                  <a:srgbClr val="70AD47">
                    <a:lumMod val="50000"/>
                  </a:srgbClr>
                </a:solidFill>
                <a:latin typeface="Open Sans Regular"/>
                <a:cs typeface="Lato" panose="020F0502020204030203" pitchFamily="34" charset="0"/>
              </a:rPr>
            </a:br>
            <a:endParaRPr lang="it-IT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20E59C-02C7-A643-BD94-83E70656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8735"/>
            <a:ext cx="9144000" cy="134988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GB" b="1" dirty="0">
                <a:solidFill>
                  <a:srgbClr val="70AD47">
                    <a:lumMod val="50000"/>
                  </a:srgb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Jan Mich</a:t>
            </a:r>
            <a:r>
              <a:rPr lang="cs-CZ" b="1" dirty="0">
                <a:solidFill>
                  <a:srgbClr val="70AD47">
                    <a:lumMod val="50000"/>
                  </a:srgb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á</a:t>
            </a:r>
            <a:r>
              <a:rPr lang="en-GB" b="1" dirty="0">
                <a:solidFill>
                  <a:srgbClr val="70AD47">
                    <a:lumMod val="50000"/>
                  </a:srgb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lek</a:t>
            </a:r>
          </a:p>
          <a:p>
            <a:pPr>
              <a:lnSpc>
                <a:spcPct val="120000"/>
              </a:lnSpc>
            </a:pPr>
            <a:r>
              <a:rPr lang="en-GB" sz="2000" dirty="0">
                <a:solidFill>
                  <a:srgbClr val="70AD47">
                    <a:lumMod val="50000"/>
                  </a:srgb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Institute of Geophysics ASCR</a:t>
            </a:r>
          </a:p>
        </p:txBody>
      </p:sp>
    </p:spTree>
    <p:extLst>
      <p:ext uri="{BB962C8B-B14F-4D97-AF65-F5344CB8AC3E}">
        <p14:creationId xmlns:p14="http://schemas.microsoft.com/office/powerpoint/2010/main" val="186418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DBCB58C6-2C20-25F2-30AC-0C41712300D7}"/>
              </a:ext>
            </a:extLst>
          </p:cNvPr>
          <p:cNvSpPr txBox="1">
            <a:spLocks/>
          </p:cNvSpPr>
          <p:nvPr/>
        </p:nvSpPr>
        <p:spPr>
          <a:xfrm>
            <a:off x="8574157" y="1866831"/>
            <a:ext cx="310431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600" b="1" dirty="0">
                <a:solidFill>
                  <a:srgbClr val="4181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&gt;800 </a:t>
            </a:r>
            <a: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Terabytes of Integrated Data</a:t>
            </a: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600" dirty="0">
              <a:solidFill>
                <a:srgbClr val="11111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GB" sz="2600" b="1" dirty="0">
                <a:solidFill>
                  <a:srgbClr val="4181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180 weekly</a:t>
            </a:r>
            <a: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visitors</a:t>
            </a:r>
            <a:endParaRPr lang="en-IT" sz="2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5BAB9-95AA-A317-7FBD-19141B159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24" y="67765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Service discovery, visualisation and data retrieval in the EPOS Platform</a:t>
            </a:r>
            <a:endParaRPr lang="en-IT" sz="3600" dirty="0"/>
          </a:p>
        </p:txBody>
      </p:sp>
      <p:pic>
        <p:nvPicPr>
          <p:cNvPr id="7" name="Content Placeholder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BED5ED-8E2F-663B-2A4F-9FFEF56465A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37709" y="3015347"/>
            <a:ext cx="609600" cy="609600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5829D2-56BF-4EB1-A96B-DA15488ABC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83010" y="1719607"/>
            <a:ext cx="29617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600" b="1" dirty="0">
                <a:solidFill>
                  <a:srgbClr val="4181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400 </a:t>
            </a:r>
            <a: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and Service Providers</a:t>
            </a: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40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600" b="1" dirty="0">
                <a:solidFill>
                  <a:srgbClr val="41813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~ 300 </a:t>
            </a:r>
            <a: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Services</a:t>
            </a: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6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700" dirty="0">
                <a:solidFill>
                  <a:srgbClr val="11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IT" sz="18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0A677AC-B42E-3737-D731-AA333056679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589027" y="4928344"/>
            <a:ext cx="676272" cy="676272"/>
          </a:xfrm>
          <a:prstGeom prst="rect">
            <a:avLst/>
          </a:prstGeom>
        </p:spPr>
      </p:pic>
      <p:pic>
        <p:nvPicPr>
          <p:cNvPr id="11" name="Picture 10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7ED7480-A3F5-CBFF-9864-386E4287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22301" y="4404261"/>
            <a:ext cx="803683" cy="803683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32ACF2E-A4AE-8AA3-5DBA-0C7CC4FA2CB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6200000">
            <a:off x="10889731" y="1721007"/>
            <a:ext cx="864704" cy="864704"/>
          </a:xfrm>
          <a:prstGeom prst="rect">
            <a:avLst/>
          </a:prstGeom>
        </p:spPr>
      </p:pic>
      <p:pic>
        <p:nvPicPr>
          <p:cNvPr id="15" name="Google Shape;200;p16">
            <a:extLst>
              <a:ext uri="{FF2B5EF4-FFF2-40B4-BE49-F238E27FC236}">
                <a16:creationId xmlns:a16="http://schemas.microsoft.com/office/drawing/2014/main" id="{DE040BC6-D9C6-B25E-9A43-66D375DF68B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894" y="1482068"/>
            <a:ext cx="8218889" cy="452963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6" name="Delay 15">
            <a:extLst>
              <a:ext uri="{FF2B5EF4-FFF2-40B4-BE49-F238E27FC236}">
                <a16:creationId xmlns:a16="http://schemas.microsoft.com/office/drawing/2014/main" id="{F515B522-5D18-8D49-1B7C-911138E10538}"/>
              </a:ext>
            </a:extLst>
          </p:cNvPr>
          <p:cNvSpPr/>
          <p:nvPr/>
        </p:nvSpPr>
        <p:spPr>
          <a:xfrm>
            <a:off x="5096690" y="5399053"/>
            <a:ext cx="612648" cy="612648"/>
          </a:xfrm>
          <a:prstGeom prst="flowChartDelay">
            <a:avLst/>
          </a:prstGeom>
          <a:effectLst>
            <a:softEdge rad="1270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C9154-F74D-AE9B-4CC1-5136F681BE85}"/>
              </a:ext>
            </a:extLst>
          </p:cNvPr>
          <p:cNvSpPr txBox="1"/>
          <p:nvPr/>
        </p:nvSpPr>
        <p:spPr>
          <a:xfrm>
            <a:off x="7390608" y="6058918"/>
            <a:ext cx="4960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effectLst/>
                <a:latin typeface="Helvetica Neue" panose="02000503000000020004" pitchFamily="2" charset="0"/>
              </a:rPr>
              <a:t>Icons created by </a:t>
            </a:r>
            <a:r>
              <a:rPr lang="en-GB" sz="1100" dirty="0" err="1">
                <a:effectLst/>
                <a:latin typeface="Helvetica Neue" panose="02000503000000020004" pitchFamily="2" charset="0"/>
              </a:rPr>
              <a:t>Aranagraphics</a:t>
            </a:r>
            <a:r>
              <a:rPr lang="en-GB" sz="110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1100" dirty="0" err="1">
                <a:latin typeface="Helvetica Neue" panose="02000503000000020004" pitchFamily="2" charset="0"/>
              </a:rPr>
              <a:t>c</a:t>
            </a:r>
            <a:r>
              <a:rPr lang="en-GB" sz="1100" dirty="0" err="1">
                <a:effectLst/>
                <a:latin typeface="Helvetica Neue" panose="02000503000000020004" pitchFamily="2" charset="0"/>
              </a:rPr>
              <a:t>atkuro</a:t>
            </a:r>
            <a:r>
              <a:rPr lang="en-GB" sz="1100" dirty="0">
                <a:effectLst/>
                <a:latin typeface="Helvetica Neue" panose="02000503000000020004" pitchFamily="2" charset="0"/>
              </a:rPr>
              <a:t>, </a:t>
            </a:r>
            <a:r>
              <a:rPr lang="en-GB" sz="1100" dirty="0" err="1">
                <a:effectLst/>
                <a:latin typeface="Helvetica Neue" panose="02000503000000020004" pitchFamily="2" charset="0"/>
              </a:rPr>
              <a:t>Becris</a:t>
            </a:r>
            <a:r>
              <a:rPr lang="en-GB" sz="1100" dirty="0">
                <a:effectLst/>
                <a:latin typeface="Helvetica Neue" panose="02000503000000020004" pitchFamily="2" charset="0"/>
              </a:rPr>
              <a:t> and </a:t>
            </a:r>
            <a:r>
              <a:rPr lang="en-GB" sz="1100" dirty="0" err="1">
                <a:effectLst/>
                <a:latin typeface="Helvetica Neue" panose="02000503000000020004" pitchFamily="2" charset="0"/>
              </a:rPr>
              <a:t>Prosymbols</a:t>
            </a:r>
            <a:r>
              <a:rPr lang="en-GB" sz="1100" dirty="0">
                <a:effectLst/>
                <a:latin typeface="Helvetica Neue" panose="02000503000000020004" pitchFamily="2" charset="0"/>
              </a:rPr>
              <a:t> – </a:t>
            </a:r>
            <a:r>
              <a:rPr lang="en-GB" sz="1100" dirty="0">
                <a:effectLst/>
                <a:latin typeface="Helvetica Neue" panose="02000503000000020004" pitchFamily="2" charset="0"/>
                <a:hlinkClick r:id="rId8"/>
              </a:rPr>
              <a:t>Flaticon</a:t>
            </a:r>
            <a:r>
              <a:rPr lang="en-GB" sz="1100" dirty="0">
                <a:effectLst/>
                <a:latin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235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D322BCE-881A-9846-81B8-E2E8EE2F5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98"/>
          <a:stretch/>
        </p:blipFill>
        <p:spPr>
          <a:xfrm>
            <a:off x="514397" y="74645"/>
            <a:ext cx="11163206" cy="6197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0FC57C-267D-D4E8-B577-727F41814FAD}"/>
              </a:ext>
            </a:extLst>
          </p:cNvPr>
          <p:cNvSpPr/>
          <p:nvPr/>
        </p:nvSpPr>
        <p:spPr>
          <a:xfrm>
            <a:off x="1837480" y="928629"/>
            <a:ext cx="9982200" cy="5343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8BD9A-01C1-81DD-7ADC-3CCC405CB662}"/>
              </a:ext>
            </a:extLst>
          </p:cNvPr>
          <p:cNvSpPr/>
          <p:nvPr/>
        </p:nvSpPr>
        <p:spPr>
          <a:xfrm>
            <a:off x="6192247" y="928627"/>
            <a:ext cx="5627433" cy="5343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5E947-9FC2-1136-B6D7-362C9573FEF3}"/>
              </a:ext>
            </a:extLst>
          </p:cNvPr>
          <p:cNvSpPr/>
          <p:nvPr/>
        </p:nvSpPr>
        <p:spPr>
          <a:xfrm>
            <a:off x="6886937" y="928628"/>
            <a:ext cx="4932743" cy="5343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50F972D-4CB5-D942-9716-D98FBA3BE30C}"/>
              </a:ext>
            </a:extLst>
          </p:cNvPr>
          <p:cNvSpPr txBox="1">
            <a:spLocks/>
          </p:cNvSpPr>
          <p:nvPr/>
        </p:nvSpPr>
        <p:spPr bwMode="auto">
          <a:xfrm>
            <a:off x="2998032" y="289126"/>
            <a:ext cx="6195935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EPOS </a:t>
            </a:r>
            <a:r>
              <a:rPr lang="en-GB" sz="3200" b="1" dirty="0">
                <a:solidFill>
                  <a:srgbClr val="70AD47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 Core Services</a:t>
            </a:r>
          </a:p>
        </p:txBody>
      </p:sp>
      <p:pic>
        <p:nvPicPr>
          <p:cNvPr id="2" name="Picture 1" descr="A poster with text and icons&#10;&#10;Description automatically generated with medium confidence">
            <a:extLst>
              <a:ext uri="{FF2B5EF4-FFF2-40B4-BE49-F238E27FC236}">
                <a16:creationId xmlns:a16="http://schemas.microsoft.com/office/drawing/2014/main" id="{C31BE6D5-FC55-F781-361B-407E1508B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1" b="49221"/>
          <a:stretch/>
        </p:blipFill>
        <p:spPr>
          <a:xfrm>
            <a:off x="1664420" y="1147314"/>
            <a:ext cx="8983930" cy="499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902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50F972D-4CB5-D942-9716-D98FBA3BE30C}"/>
              </a:ext>
            </a:extLst>
          </p:cNvPr>
          <p:cNvSpPr txBox="1">
            <a:spLocks/>
          </p:cNvSpPr>
          <p:nvPr/>
        </p:nvSpPr>
        <p:spPr bwMode="auto">
          <a:xfrm>
            <a:off x="2998032" y="289126"/>
            <a:ext cx="6195935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EPOS </a:t>
            </a:r>
            <a:r>
              <a:rPr lang="en-GB" sz="3200" b="1" dirty="0">
                <a:solidFill>
                  <a:srgbClr val="70AD47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Thematic Core Services</a:t>
            </a:r>
          </a:p>
        </p:txBody>
      </p:sp>
      <p:pic>
        <p:nvPicPr>
          <p:cNvPr id="3" name="Picture 2" descr="A poster with text and icons&#10;&#10;Description automatically generated with medium confidence">
            <a:extLst>
              <a:ext uri="{FF2B5EF4-FFF2-40B4-BE49-F238E27FC236}">
                <a16:creationId xmlns:a16="http://schemas.microsoft.com/office/drawing/2014/main" id="{BE32A862-AD6D-E915-72BE-B3C4831D70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96"/>
          <a:stretch/>
        </p:blipFill>
        <p:spPr>
          <a:xfrm>
            <a:off x="1664420" y="1147314"/>
            <a:ext cx="8983930" cy="519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7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9">
            <a:extLst>
              <a:ext uri="{FF2B5EF4-FFF2-40B4-BE49-F238E27FC236}">
                <a16:creationId xmlns:a16="http://schemas.microsoft.com/office/drawing/2014/main" id="{964CA47D-314E-41F6-B76B-131DDFE39D7B}"/>
              </a:ext>
            </a:extLst>
          </p:cNvPr>
          <p:cNvGrpSpPr/>
          <p:nvPr/>
        </p:nvGrpSpPr>
        <p:grpSpPr>
          <a:xfrm>
            <a:off x="3170773" y="-57587"/>
            <a:ext cx="6701258" cy="6197407"/>
            <a:chOff x="3835394" y="0"/>
            <a:chExt cx="6701258" cy="6197407"/>
          </a:xfrm>
        </p:grpSpPr>
        <p:grpSp>
          <p:nvGrpSpPr>
            <p:cNvPr id="5" name="Gruppo 7">
              <a:extLst>
                <a:ext uri="{FF2B5EF4-FFF2-40B4-BE49-F238E27FC236}">
                  <a16:creationId xmlns:a16="http://schemas.microsoft.com/office/drawing/2014/main" id="{59B7ED0A-AD19-489A-B578-40FE6CD8E03E}"/>
                </a:ext>
              </a:extLst>
            </p:cNvPr>
            <p:cNvGrpSpPr/>
            <p:nvPr/>
          </p:nvGrpSpPr>
          <p:grpSpPr>
            <a:xfrm>
              <a:off x="3840550" y="0"/>
              <a:ext cx="6416460" cy="6197407"/>
              <a:chOff x="3840550" y="0"/>
              <a:chExt cx="6416460" cy="6197407"/>
            </a:xfrm>
          </p:grpSpPr>
          <p:grpSp>
            <p:nvGrpSpPr>
              <p:cNvPr id="7" name="Gruppo 48">
                <a:extLst>
                  <a:ext uri="{FF2B5EF4-FFF2-40B4-BE49-F238E27FC236}">
                    <a16:creationId xmlns:a16="http://schemas.microsoft.com/office/drawing/2014/main" id="{6359E4A3-1AA2-46E3-BA87-F1F29893FAD4}"/>
                  </a:ext>
                </a:extLst>
              </p:cNvPr>
              <p:cNvGrpSpPr/>
              <p:nvPr/>
            </p:nvGrpSpPr>
            <p:grpSpPr>
              <a:xfrm>
                <a:off x="8176430" y="358856"/>
                <a:ext cx="2080580" cy="4094817"/>
                <a:chOff x="8070195" y="506573"/>
                <a:chExt cx="5912300" cy="5161013"/>
              </a:xfrm>
            </p:grpSpPr>
            <p:sp>
              <p:nvSpPr>
                <p:cNvPr id="46" name="Rectangle 21">
                  <a:extLst>
                    <a:ext uri="{FF2B5EF4-FFF2-40B4-BE49-F238E27FC236}">
                      <a16:creationId xmlns:a16="http://schemas.microsoft.com/office/drawing/2014/main" id="{536CC47C-CB96-4EBF-A630-B56F8B2B405A}"/>
                    </a:ext>
                  </a:extLst>
                </p:cNvPr>
                <p:cNvSpPr/>
                <p:nvPr/>
              </p:nvSpPr>
              <p:spPr>
                <a:xfrm>
                  <a:off x="8070195" y="506573"/>
                  <a:ext cx="3264195" cy="5161013"/>
                </a:xfrm>
                <a:prstGeom prst="rect">
                  <a:avLst/>
                </a:prstGeom>
                <a:solidFill>
                  <a:srgbClr val="58F9FA"/>
                </a:solidFill>
                <a:ln w="25400" cap="flat" cmpd="sng" algn="ctr">
                  <a:solidFill>
                    <a:srgbClr val="58F9FA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sz="5400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47" name="TextBox 63">
                  <a:extLst>
                    <a:ext uri="{FF2B5EF4-FFF2-40B4-BE49-F238E27FC236}">
                      <a16:creationId xmlns:a16="http://schemas.microsoft.com/office/drawing/2014/main" id="{5A77C065-7548-4980-AAC3-408460CFB95F}"/>
                    </a:ext>
                  </a:extLst>
                </p:cNvPr>
                <p:cNvSpPr txBox="1"/>
                <p:nvPr/>
              </p:nvSpPr>
              <p:spPr>
                <a:xfrm>
                  <a:off x="10598118" y="3848934"/>
                  <a:ext cx="3384377" cy="737037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ICS-D</a:t>
                  </a:r>
                </a:p>
              </p:txBody>
            </p:sp>
          </p:grpSp>
          <p:grpSp>
            <p:nvGrpSpPr>
              <p:cNvPr id="8" name="Gruppo 6">
                <a:extLst>
                  <a:ext uri="{FF2B5EF4-FFF2-40B4-BE49-F238E27FC236}">
                    <a16:creationId xmlns:a16="http://schemas.microsoft.com/office/drawing/2014/main" id="{FA1AD881-AA6C-4C3E-9007-E467D3167B9D}"/>
                  </a:ext>
                </a:extLst>
              </p:cNvPr>
              <p:cNvGrpSpPr/>
              <p:nvPr/>
            </p:nvGrpSpPr>
            <p:grpSpPr>
              <a:xfrm>
                <a:off x="3840550" y="0"/>
                <a:ext cx="5182377" cy="6197407"/>
                <a:chOff x="781586" y="-58120"/>
                <a:chExt cx="5182377" cy="6197407"/>
              </a:xfrm>
            </p:grpSpPr>
            <p:grpSp>
              <p:nvGrpSpPr>
                <p:cNvPr id="9" name="Gruppo 52">
                  <a:extLst>
                    <a:ext uri="{FF2B5EF4-FFF2-40B4-BE49-F238E27FC236}">
                      <a16:creationId xmlns:a16="http://schemas.microsoft.com/office/drawing/2014/main" id="{B172AA96-B9CF-4A87-93A5-C29879752299}"/>
                    </a:ext>
                  </a:extLst>
                </p:cNvPr>
                <p:cNvGrpSpPr/>
                <p:nvPr/>
              </p:nvGrpSpPr>
              <p:grpSpPr>
                <a:xfrm>
                  <a:off x="1864712" y="4154010"/>
                  <a:ext cx="900000" cy="900000"/>
                  <a:chOff x="4056384" y="3200400"/>
                  <a:chExt cx="3983832" cy="3636855"/>
                </a:xfrm>
                <a:blipFill>
                  <a:blip r:embed="rId2"/>
                  <a:stretch>
                    <a:fillRect/>
                  </a:stretch>
                </a:blipFill>
              </p:grpSpPr>
              <p:sp>
                <p:nvSpPr>
                  <p:cNvPr id="44" name="Freeform: Shape 54">
                    <a:extLst>
                      <a:ext uri="{FF2B5EF4-FFF2-40B4-BE49-F238E27FC236}">
                        <a16:creationId xmlns:a16="http://schemas.microsoft.com/office/drawing/2014/main" id="{B4177DC9-B726-46B9-8B0E-0B5F4EFC90B1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5" name="Rectangle 18">
                    <a:extLst>
                      <a:ext uri="{FF2B5EF4-FFF2-40B4-BE49-F238E27FC236}">
                        <a16:creationId xmlns:a16="http://schemas.microsoft.com/office/drawing/2014/main" id="{A27241C5-11F0-4E43-AC6D-215150BBB1B3}"/>
                      </a:ext>
                    </a:extLst>
                  </p:cNvPr>
                  <p:cNvSpPr/>
                  <p:nvPr/>
                </p:nvSpPr>
                <p:spPr>
                  <a:xfrm>
                    <a:off x="4277573" y="3200400"/>
                    <a:ext cx="3636855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0" name="Rectangle 18">
                  <a:extLst>
                    <a:ext uri="{FF2B5EF4-FFF2-40B4-BE49-F238E27FC236}">
                      <a16:creationId xmlns:a16="http://schemas.microsoft.com/office/drawing/2014/main" id="{4CF79011-9DBC-4E15-9305-D1D1726CF160}"/>
                    </a:ext>
                  </a:extLst>
                </p:cNvPr>
                <p:cNvSpPr/>
                <p:nvPr/>
              </p:nvSpPr>
              <p:spPr>
                <a:xfrm>
                  <a:off x="781586" y="4090026"/>
                  <a:ext cx="821613" cy="9000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5400" cap="flat" cmpd="sng" algn="ctr">
                  <a:solidFill>
                    <a:srgbClr val="F39C12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1" name="Gruppo 54">
                  <a:extLst>
                    <a:ext uri="{FF2B5EF4-FFF2-40B4-BE49-F238E27FC236}">
                      <a16:creationId xmlns:a16="http://schemas.microsoft.com/office/drawing/2014/main" id="{E0B67247-E09F-4943-B1D8-4424E685BE1A}"/>
                    </a:ext>
                  </a:extLst>
                </p:cNvPr>
                <p:cNvGrpSpPr/>
                <p:nvPr/>
              </p:nvGrpSpPr>
              <p:grpSpPr>
                <a:xfrm>
                  <a:off x="3963654" y="4190969"/>
                  <a:ext cx="900000" cy="900000"/>
                  <a:chOff x="4056384" y="3200400"/>
                  <a:chExt cx="3983832" cy="3636855"/>
                </a:xfrm>
                <a:blipFill>
                  <a:blip r:embed="rId4"/>
                  <a:stretch>
                    <a:fillRect/>
                  </a:stretch>
                </a:blipFill>
              </p:grpSpPr>
              <p:sp>
                <p:nvSpPr>
                  <p:cNvPr id="42" name="Freeform: Shape 54">
                    <a:extLst>
                      <a:ext uri="{FF2B5EF4-FFF2-40B4-BE49-F238E27FC236}">
                        <a16:creationId xmlns:a16="http://schemas.microsoft.com/office/drawing/2014/main" id="{BBA0A7BB-B035-4838-8862-920C977D2853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3" name="Rectangle 18">
                    <a:extLst>
                      <a:ext uri="{FF2B5EF4-FFF2-40B4-BE49-F238E27FC236}">
                        <a16:creationId xmlns:a16="http://schemas.microsoft.com/office/drawing/2014/main" id="{5EE2E3F2-7624-4274-824E-21B6000411BD}"/>
                      </a:ext>
                    </a:extLst>
                  </p:cNvPr>
                  <p:cNvSpPr/>
                  <p:nvPr/>
                </p:nvSpPr>
                <p:spPr>
                  <a:xfrm>
                    <a:off x="4277573" y="3200400"/>
                    <a:ext cx="3636855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2" name="Gruppo 55">
                  <a:extLst>
                    <a:ext uri="{FF2B5EF4-FFF2-40B4-BE49-F238E27FC236}">
                      <a16:creationId xmlns:a16="http://schemas.microsoft.com/office/drawing/2014/main" id="{1AD36424-E34F-44E5-92B5-2A329B469A13}"/>
                    </a:ext>
                  </a:extLst>
                </p:cNvPr>
                <p:cNvGrpSpPr/>
                <p:nvPr/>
              </p:nvGrpSpPr>
              <p:grpSpPr>
                <a:xfrm>
                  <a:off x="3145679" y="4318638"/>
                  <a:ext cx="900000" cy="900000"/>
                  <a:chOff x="4056384" y="3200400"/>
                  <a:chExt cx="3983832" cy="3636855"/>
                </a:xfrm>
                <a:blipFill>
                  <a:blip r:embed="rId5"/>
                  <a:stretch>
                    <a:fillRect/>
                  </a:stretch>
                </a:blipFill>
              </p:grpSpPr>
              <p:sp>
                <p:nvSpPr>
                  <p:cNvPr id="40" name="Freeform: Shape 54">
                    <a:extLst>
                      <a:ext uri="{FF2B5EF4-FFF2-40B4-BE49-F238E27FC236}">
                        <a16:creationId xmlns:a16="http://schemas.microsoft.com/office/drawing/2014/main" id="{A365A033-B7BC-4732-A8B5-5659E2507995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41" name="Rectangle 18">
                    <a:extLst>
                      <a:ext uri="{FF2B5EF4-FFF2-40B4-BE49-F238E27FC236}">
                        <a16:creationId xmlns:a16="http://schemas.microsoft.com/office/drawing/2014/main" id="{03D8A06B-033E-4F1F-A886-BBAA7650494E}"/>
                      </a:ext>
                    </a:extLst>
                  </p:cNvPr>
                  <p:cNvSpPr/>
                  <p:nvPr/>
                </p:nvSpPr>
                <p:spPr>
                  <a:xfrm>
                    <a:off x="4277573" y="3200400"/>
                    <a:ext cx="3636855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3" name="Gruppo 56">
                  <a:extLst>
                    <a:ext uri="{FF2B5EF4-FFF2-40B4-BE49-F238E27FC236}">
                      <a16:creationId xmlns:a16="http://schemas.microsoft.com/office/drawing/2014/main" id="{33215233-B618-4AA9-A84D-A9AA7E667371}"/>
                    </a:ext>
                  </a:extLst>
                </p:cNvPr>
                <p:cNvGrpSpPr/>
                <p:nvPr/>
              </p:nvGrpSpPr>
              <p:grpSpPr>
                <a:xfrm>
                  <a:off x="2326199" y="4443953"/>
                  <a:ext cx="900000" cy="900000"/>
                  <a:chOff x="4056384" y="3200400"/>
                  <a:chExt cx="3983832" cy="3636855"/>
                </a:xfrm>
                <a:blipFill>
                  <a:blip r:embed="rId6"/>
                  <a:stretch>
                    <a:fillRect/>
                  </a:stretch>
                </a:blipFill>
              </p:grpSpPr>
              <p:sp>
                <p:nvSpPr>
                  <p:cNvPr id="38" name="Freeform: Shape 54">
                    <a:extLst>
                      <a:ext uri="{FF2B5EF4-FFF2-40B4-BE49-F238E27FC236}">
                        <a16:creationId xmlns:a16="http://schemas.microsoft.com/office/drawing/2014/main" id="{1F8D7D35-D39B-42E0-8983-772B455D108B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9" name="Rectangle 18">
                    <a:extLst>
                      <a:ext uri="{FF2B5EF4-FFF2-40B4-BE49-F238E27FC236}">
                        <a16:creationId xmlns:a16="http://schemas.microsoft.com/office/drawing/2014/main" id="{85AEFB43-3445-4FC1-BDA4-9028CF6AF556}"/>
                      </a:ext>
                    </a:extLst>
                  </p:cNvPr>
                  <p:cNvSpPr/>
                  <p:nvPr/>
                </p:nvSpPr>
                <p:spPr>
                  <a:xfrm>
                    <a:off x="4277573" y="3200400"/>
                    <a:ext cx="3636855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4" name="Rectangle 18">
                  <a:extLst>
                    <a:ext uri="{FF2B5EF4-FFF2-40B4-BE49-F238E27FC236}">
                      <a16:creationId xmlns:a16="http://schemas.microsoft.com/office/drawing/2014/main" id="{73462CBF-927A-44AC-B2FC-CB4933E70E71}"/>
                    </a:ext>
                  </a:extLst>
                </p:cNvPr>
                <p:cNvSpPr/>
                <p:nvPr/>
              </p:nvSpPr>
              <p:spPr>
                <a:xfrm>
                  <a:off x="1376866" y="4474912"/>
                  <a:ext cx="821613" cy="900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5400" cap="flat" cmpd="sng" algn="ctr">
                  <a:solidFill>
                    <a:srgbClr val="F39C12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grpSp>
              <p:nvGrpSpPr>
                <p:cNvPr id="15" name="Gruppo 84">
                  <a:extLst>
                    <a:ext uri="{FF2B5EF4-FFF2-40B4-BE49-F238E27FC236}">
                      <a16:creationId xmlns:a16="http://schemas.microsoft.com/office/drawing/2014/main" id="{86A92709-D887-4B57-8ABA-152641FAADD8}"/>
                    </a:ext>
                  </a:extLst>
                </p:cNvPr>
                <p:cNvGrpSpPr/>
                <p:nvPr/>
              </p:nvGrpSpPr>
              <p:grpSpPr>
                <a:xfrm>
                  <a:off x="4405107" y="4497307"/>
                  <a:ext cx="908687" cy="900000"/>
                  <a:chOff x="4056384" y="3266257"/>
                  <a:chExt cx="4022285" cy="3636861"/>
                </a:xfrm>
                <a:blipFill>
                  <a:blip r:embed="rId8"/>
                  <a:stretch>
                    <a:fillRect/>
                  </a:stretch>
                </a:blipFill>
              </p:grpSpPr>
              <p:sp>
                <p:nvSpPr>
                  <p:cNvPr id="36" name="Freeform: Shape 54">
                    <a:extLst>
                      <a:ext uri="{FF2B5EF4-FFF2-40B4-BE49-F238E27FC236}">
                        <a16:creationId xmlns:a16="http://schemas.microsoft.com/office/drawing/2014/main" id="{1D5EF8AA-D254-4CB2-A248-27BF486FC11F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7" name="Rectangle 18">
                    <a:extLst>
                      <a:ext uri="{FF2B5EF4-FFF2-40B4-BE49-F238E27FC236}">
                        <a16:creationId xmlns:a16="http://schemas.microsoft.com/office/drawing/2014/main" id="{BBBF4EA6-6263-4A5F-AE71-C05CA9A69A47}"/>
                      </a:ext>
                    </a:extLst>
                  </p:cNvPr>
                  <p:cNvSpPr/>
                  <p:nvPr/>
                </p:nvSpPr>
                <p:spPr>
                  <a:xfrm>
                    <a:off x="4441815" y="3266257"/>
                    <a:ext cx="3636854" cy="3636861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6" name="Gruppo 93">
                  <a:extLst>
                    <a:ext uri="{FF2B5EF4-FFF2-40B4-BE49-F238E27FC236}">
                      <a16:creationId xmlns:a16="http://schemas.microsoft.com/office/drawing/2014/main" id="{D4E7092C-F1FB-4D66-B321-3CF4A10B7C90}"/>
                    </a:ext>
                  </a:extLst>
                </p:cNvPr>
                <p:cNvGrpSpPr/>
                <p:nvPr/>
              </p:nvGrpSpPr>
              <p:grpSpPr>
                <a:xfrm>
                  <a:off x="3605816" y="4619711"/>
                  <a:ext cx="900002" cy="900000"/>
                  <a:chOff x="4056384" y="3269417"/>
                  <a:chExt cx="3983832" cy="3636855"/>
                </a:xfrm>
                <a:blipFill>
                  <a:blip r:embed="rId9"/>
                  <a:stretch>
                    <a:fillRect/>
                  </a:stretch>
                </a:blipFill>
              </p:grpSpPr>
              <p:sp>
                <p:nvSpPr>
                  <p:cNvPr id="34" name="Freeform: Shape 54">
                    <a:extLst>
                      <a:ext uri="{FF2B5EF4-FFF2-40B4-BE49-F238E27FC236}">
                        <a16:creationId xmlns:a16="http://schemas.microsoft.com/office/drawing/2014/main" id="{A67D6AF3-A1FC-402C-A808-133C1288CB0B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5" name="Rectangle 18">
                    <a:extLst>
                      <a:ext uri="{FF2B5EF4-FFF2-40B4-BE49-F238E27FC236}">
                        <a16:creationId xmlns:a16="http://schemas.microsoft.com/office/drawing/2014/main" id="{CE74C20E-61E7-4AC5-A26A-3DD6C5523468}"/>
                      </a:ext>
                    </a:extLst>
                  </p:cNvPr>
                  <p:cNvSpPr/>
                  <p:nvPr/>
                </p:nvSpPr>
                <p:spPr>
                  <a:xfrm>
                    <a:off x="4295458" y="3269417"/>
                    <a:ext cx="3636841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grpSp>
              <p:nvGrpSpPr>
                <p:cNvPr id="17" name="Gruppo 96">
                  <a:extLst>
                    <a:ext uri="{FF2B5EF4-FFF2-40B4-BE49-F238E27FC236}">
                      <a16:creationId xmlns:a16="http://schemas.microsoft.com/office/drawing/2014/main" id="{AA4AD70D-6875-4863-A23B-0A706A8C19DD}"/>
                    </a:ext>
                  </a:extLst>
                </p:cNvPr>
                <p:cNvGrpSpPr/>
                <p:nvPr/>
              </p:nvGrpSpPr>
              <p:grpSpPr>
                <a:xfrm>
                  <a:off x="2775292" y="4744001"/>
                  <a:ext cx="900002" cy="900000"/>
                  <a:chOff x="4056384" y="3265275"/>
                  <a:chExt cx="3983832" cy="3636855"/>
                </a:xfrm>
                <a:blipFill>
                  <a:blip r:embed="rId10"/>
                  <a:stretch>
                    <a:fillRect/>
                  </a:stretch>
                </a:blipFill>
              </p:grpSpPr>
              <p:sp>
                <p:nvSpPr>
                  <p:cNvPr id="32" name="Freeform: Shape 54">
                    <a:extLst>
                      <a:ext uri="{FF2B5EF4-FFF2-40B4-BE49-F238E27FC236}">
                        <a16:creationId xmlns:a16="http://schemas.microsoft.com/office/drawing/2014/main" id="{2419B013-C699-402D-B2B8-7B3F83200CF7}"/>
                      </a:ext>
                    </a:extLst>
                  </p:cNvPr>
                  <p:cNvSpPr/>
                  <p:nvPr/>
                </p:nvSpPr>
                <p:spPr>
                  <a:xfrm>
                    <a:off x="4056384" y="5747549"/>
                    <a:ext cx="3983832" cy="765134"/>
                  </a:xfrm>
                  <a:custGeom>
                    <a:avLst/>
                    <a:gdLst>
                      <a:gd name="connsiteX0" fmla="*/ 37176 w 3981450"/>
                      <a:gd name="connsiteY0" fmla="*/ 0 h 765134"/>
                      <a:gd name="connsiteX1" fmla="*/ 3628054 w 3981450"/>
                      <a:gd name="connsiteY1" fmla="*/ 0 h 765134"/>
                      <a:gd name="connsiteX2" fmla="*/ 3981450 w 3981450"/>
                      <a:gd name="connsiteY2" fmla="*/ 346034 h 765134"/>
                      <a:gd name="connsiteX3" fmla="*/ 1190625 w 3981450"/>
                      <a:gd name="connsiteY3" fmla="*/ 765134 h 765134"/>
                      <a:gd name="connsiteX4" fmla="*/ 0 w 3981450"/>
                      <a:gd name="connsiteY4" fmla="*/ 31709 h 765134"/>
                      <a:gd name="connsiteX0" fmla="*/ 39558 w 3983832"/>
                      <a:gd name="connsiteY0" fmla="*/ 0 h 765134"/>
                      <a:gd name="connsiteX1" fmla="*/ 3630436 w 3983832"/>
                      <a:gd name="connsiteY1" fmla="*/ 0 h 765134"/>
                      <a:gd name="connsiteX2" fmla="*/ 3983832 w 3983832"/>
                      <a:gd name="connsiteY2" fmla="*/ 346034 h 765134"/>
                      <a:gd name="connsiteX3" fmla="*/ 1193007 w 3983832"/>
                      <a:gd name="connsiteY3" fmla="*/ 765134 h 765134"/>
                      <a:gd name="connsiteX4" fmla="*/ 0 w 3983832"/>
                      <a:gd name="connsiteY4" fmla="*/ 12659 h 765134"/>
                      <a:gd name="connsiteX5" fmla="*/ 39558 w 3983832"/>
                      <a:gd name="connsiteY5" fmla="*/ 0 h 7651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983832" h="765134">
                        <a:moveTo>
                          <a:pt x="39558" y="0"/>
                        </a:moveTo>
                        <a:lnTo>
                          <a:pt x="3630436" y="0"/>
                        </a:lnTo>
                        <a:lnTo>
                          <a:pt x="3983832" y="346034"/>
                        </a:lnTo>
                        <a:lnTo>
                          <a:pt x="1193007" y="765134"/>
                        </a:lnTo>
                        <a:lnTo>
                          <a:pt x="0" y="12659"/>
                        </a:lnTo>
                        <a:cubicBezTo>
                          <a:pt x="12392" y="2089"/>
                          <a:pt x="27166" y="10570"/>
                          <a:pt x="39558" y="0"/>
                        </a:cubicBezTo>
                        <a:close/>
                      </a:path>
                    </a:pathLst>
                  </a:cu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>
                    <a:outerShdw blurRad="342900" dist="190500" dir="5400000" algn="t" rotWithShape="0">
                      <a:prstClr val="black">
                        <a:alpha val="47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33" name="Rectangle 18">
                    <a:extLst>
                      <a:ext uri="{FF2B5EF4-FFF2-40B4-BE49-F238E27FC236}">
                        <a16:creationId xmlns:a16="http://schemas.microsoft.com/office/drawing/2014/main" id="{7AF66877-061A-4138-A1A7-23FA97B679CE}"/>
                      </a:ext>
                    </a:extLst>
                  </p:cNvPr>
                  <p:cNvSpPr/>
                  <p:nvPr/>
                </p:nvSpPr>
                <p:spPr>
                  <a:xfrm>
                    <a:off x="4290867" y="3265275"/>
                    <a:ext cx="3636845" cy="3636855"/>
                  </a:xfrm>
                  <a:prstGeom prst="rect">
                    <a:avLst/>
                  </a:prstGeom>
                  <a:grpFill/>
                  <a:ln w="25400" cap="flat" cmpd="sng" algn="ctr">
                    <a:solidFill>
                      <a:srgbClr val="F39C12"/>
                    </a:solidFill>
                    <a:prstDash val="solid"/>
                  </a:ln>
                  <a:effectLst/>
                  <a:scene3d>
                    <a:camera prst="isometricOffAxis1Top"/>
                    <a:lightRig rig="threePt" dir="t"/>
                  </a:scene3d>
                  <a:sp3d extrusionH="825500"/>
                </p:spPr>
                <p:txBody>
                  <a:bodyPr rtlCol="0" anchor="ctr"/>
                  <a:lstStyle/>
                  <a:p>
                    <a:pPr algn="ctr" defTabSz="914354">
                      <a:defRPr/>
                    </a:pPr>
                    <a:endParaRPr lang="en-US" kern="0" noProof="1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</p:grpSp>
            <p:sp>
              <p:nvSpPr>
                <p:cNvPr id="18" name="Rectangle 18">
                  <a:extLst>
                    <a:ext uri="{FF2B5EF4-FFF2-40B4-BE49-F238E27FC236}">
                      <a16:creationId xmlns:a16="http://schemas.microsoft.com/office/drawing/2014/main" id="{18CED2B6-A7ED-4AAA-A83B-72F4A95080A0}"/>
                    </a:ext>
                  </a:extLst>
                </p:cNvPr>
                <p:cNvSpPr/>
                <p:nvPr/>
              </p:nvSpPr>
              <p:spPr>
                <a:xfrm>
                  <a:off x="1986152" y="4869535"/>
                  <a:ext cx="821613" cy="9000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5400" cap="flat" cmpd="sng" algn="ctr">
                  <a:solidFill>
                    <a:srgbClr val="F39C12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19" name="TextBox 64">
                  <a:extLst>
                    <a:ext uri="{FF2B5EF4-FFF2-40B4-BE49-F238E27FC236}">
                      <a16:creationId xmlns:a16="http://schemas.microsoft.com/office/drawing/2014/main" id="{C14240E4-2F2A-4AE5-A66C-80E04C7103D8}"/>
                    </a:ext>
                  </a:extLst>
                </p:cNvPr>
                <p:cNvSpPr txBox="1"/>
                <p:nvPr/>
              </p:nvSpPr>
              <p:spPr>
                <a:xfrm>
                  <a:off x="2281690" y="4476519"/>
                  <a:ext cx="3384376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INTEROPERABILITY</a:t>
                  </a:r>
                </a:p>
              </p:txBody>
            </p:sp>
            <p:sp>
              <p:nvSpPr>
                <p:cNvPr id="20" name="Rectangle 20">
                  <a:extLst>
                    <a:ext uri="{FF2B5EF4-FFF2-40B4-BE49-F238E27FC236}">
                      <a16:creationId xmlns:a16="http://schemas.microsoft.com/office/drawing/2014/main" id="{30ABDA41-A211-4505-B720-E79B88228774}"/>
                    </a:ext>
                  </a:extLst>
                </p:cNvPr>
                <p:cNvSpPr/>
                <p:nvPr/>
              </p:nvSpPr>
              <p:spPr>
                <a:xfrm>
                  <a:off x="1225772" y="1906302"/>
                  <a:ext cx="3636855" cy="3636855"/>
                </a:xfrm>
                <a:prstGeom prst="rect">
                  <a:avLst/>
                </a:prstGeom>
                <a:solidFill>
                  <a:srgbClr val="16A085"/>
                </a:solidFill>
                <a:ln w="25400" cap="flat" cmpd="sng" algn="ctr">
                  <a:noFill/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1" name="Freeform: Shape 45">
                  <a:extLst>
                    <a:ext uri="{FF2B5EF4-FFF2-40B4-BE49-F238E27FC236}">
                      <a16:creationId xmlns:a16="http://schemas.microsoft.com/office/drawing/2014/main" id="{B7F85D0A-FD29-4B39-B2B6-C1494C824846}"/>
                    </a:ext>
                  </a:extLst>
                </p:cNvPr>
                <p:cNvSpPr/>
                <p:nvPr/>
              </p:nvSpPr>
              <p:spPr>
                <a:xfrm>
                  <a:off x="1027975" y="3476909"/>
                  <a:ext cx="3981450" cy="765134"/>
                </a:xfrm>
                <a:custGeom>
                  <a:avLst/>
                  <a:gdLst>
                    <a:gd name="connsiteX0" fmla="*/ 37176 w 3981450"/>
                    <a:gd name="connsiteY0" fmla="*/ 0 h 765134"/>
                    <a:gd name="connsiteX1" fmla="*/ 3628054 w 3981450"/>
                    <a:gd name="connsiteY1" fmla="*/ 0 h 765134"/>
                    <a:gd name="connsiteX2" fmla="*/ 3981450 w 3981450"/>
                    <a:gd name="connsiteY2" fmla="*/ 346034 h 765134"/>
                    <a:gd name="connsiteX3" fmla="*/ 1190625 w 3981450"/>
                    <a:gd name="connsiteY3" fmla="*/ 765134 h 765134"/>
                    <a:gd name="connsiteX4" fmla="*/ 0 w 3981450"/>
                    <a:gd name="connsiteY4" fmla="*/ 31709 h 76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450" h="765134">
                      <a:moveTo>
                        <a:pt x="37176" y="0"/>
                      </a:moveTo>
                      <a:lnTo>
                        <a:pt x="3628054" y="0"/>
                      </a:lnTo>
                      <a:lnTo>
                        <a:pt x="3981450" y="346034"/>
                      </a:lnTo>
                      <a:lnTo>
                        <a:pt x="1190625" y="765134"/>
                      </a:lnTo>
                      <a:lnTo>
                        <a:pt x="0" y="31709"/>
                      </a:lnTo>
                      <a:close/>
                    </a:path>
                  </a:pathLst>
                </a:custGeom>
                <a:solidFill>
                  <a:srgbClr val="F39C12"/>
                </a:solidFill>
                <a:ln w="25400" cap="flat" cmpd="sng" algn="ctr">
                  <a:noFill/>
                  <a:prstDash val="solid"/>
                </a:ln>
                <a:effectLst>
                  <a:outerShdw blurRad="241300" dist="1524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F35B816-2ABB-4C0F-96A7-9042F67670BD}"/>
                    </a:ext>
                  </a:extLst>
                </p:cNvPr>
                <p:cNvSpPr/>
                <p:nvPr/>
              </p:nvSpPr>
              <p:spPr>
                <a:xfrm>
                  <a:off x="1225772" y="924091"/>
                  <a:ext cx="3636855" cy="3636855"/>
                </a:xfrm>
                <a:prstGeom prst="rect">
                  <a:avLst/>
                </a:prstGeom>
                <a:solidFill>
                  <a:srgbClr val="A26BAC"/>
                </a:solidFill>
                <a:ln w="25400" cap="flat" cmpd="sng" algn="ctr">
                  <a:solidFill>
                    <a:srgbClr val="A26BAC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3" name="Freeform: Shape 53">
                  <a:extLst>
                    <a:ext uri="{FF2B5EF4-FFF2-40B4-BE49-F238E27FC236}">
                      <a16:creationId xmlns:a16="http://schemas.microsoft.com/office/drawing/2014/main" id="{5A6893B8-8914-4ECA-BCFE-3A01F0D77F90}"/>
                    </a:ext>
                  </a:extLst>
                </p:cNvPr>
                <p:cNvSpPr/>
                <p:nvPr/>
              </p:nvSpPr>
              <p:spPr>
                <a:xfrm>
                  <a:off x="1027975" y="2513608"/>
                  <a:ext cx="3981450" cy="765134"/>
                </a:xfrm>
                <a:custGeom>
                  <a:avLst/>
                  <a:gdLst>
                    <a:gd name="connsiteX0" fmla="*/ 37176 w 3981450"/>
                    <a:gd name="connsiteY0" fmla="*/ 0 h 765134"/>
                    <a:gd name="connsiteX1" fmla="*/ 3628054 w 3981450"/>
                    <a:gd name="connsiteY1" fmla="*/ 0 h 765134"/>
                    <a:gd name="connsiteX2" fmla="*/ 3981450 w 3981450"/>
                    <a:gd name="connsiteY2" fmla="*/ 346034 h 765134"/>
                    <a:gd name="connsiteX3" fmla="*/ 1190625 w 3981450"/>
                    <a:gd name="connsiteY3" fmla="*/ 765134 h 765134"/>
                    <a:gd name="connsiteX4" fmla="*/ 0 w 3981450"/>
                    <a:gd name="connsiteY4" fmla="*/ 31709 h 765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450" h="765134">
                      <a:moveTo>
                        <a:pt x="37176" y="0"/>
                      </a:moveTo>
                      <a:lnTo>
                        <a:pt x="3628054" y="0"/>
                      </a:lnTo>
                      <a:lnTo>
                        <a:pt x="3981450" y="346034"/>
                      </a:lnTo>
                      <a:lnTo>
                        <a:pt x="1190625" y="765134"/>
                      </a:lnTo>
                      <a:lnTo>
                        <a:pt x="0" y="31709"/>
                      </a:lnTo>
                      <a:close/>
                    </a:path>
                  </a:pathLst>
                </a:custGeom>
                <a:solidFill>
                  <a:srgbClr val="F39C12"/>
                </a:solidFill>
                <a:ln w="25400" cap="flat" cmpd="sng" algn="ctr">
                  <a:noFill/>
                  <a:prstDash val="solid"/>
                </a:ln>
                <a:effectLst>
                  <a:outerShdw blurRad="241300" dist="1524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dirty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4" name="Rectangle 37">
                  <a:extLst>
                    <a:ext uri="{FF2B5EF4-FFF2-40B4-BE49-F238E27FC236}">
                      <a16:creationId xmlns:a16="http://schemas.microsoft.com/office/drawing/2014/main" id="{427E92F5-561A-40A9-AC1B-1C164137CF92}"/>
                    </a:ext>
                  </a:extLst>
                </p:cNvPr>
                <p:cNvSpPr/>
                <p:nvPr/>
              </p:nvSpPr>
              <p:spPr>
                <a:xfrm>
                  <a:off x="1225772" y="-58120"/>
                  <a:ext cx="3636855" cy="363685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5400" cap="flat" cmpd="sng" algn="ctr">
                  <a:solidFill>
                    <a:srgbClr val="5D7C9B"/>
                  </a:solidFill>
                  <a:prstDash val="solid"/>
                </a:ln>
                <a:effectLst/>
                <a:scene3d>
                  <a:camera prst="isometricOffAxis1Top"/>
                  <a:lightRig rig="threePt" dir="t"/>
                </a:scene3d>
                <a:sp3d extrusionH="825500"/>
              </p:spPr>
              <p:txBody>
                <a:bodyPr rtlCol="0" anchor="ctr"/>
                <a:lstStyle/>
                <a:p>
                  <a:pPr algn="ctr" defTabSz="914354">
                    <a:defRPr/>
                  </a:pPr>
                  <a:endParaRPr lang="en-US" kern="0" noProof="1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  <p:sp>
              <p:nvSpPr>
                <p:cNvPr id="25" name="TextBox 63">
                  <a:extLst>
                    <a:ext uri="{FF2B5EF4-FFF2-40B4-BE49-F238E27FC236}">
                      <a16:creationId xmlns:a16="http://schemas.microsoft.com/office/drawing/2014/main" id="{802B4068-CE46-4CD0-B3E3-299D1D78ED26}"/>
                    </a:ext>
                  </a:extLst>
                </p:cNvPr>
                <p:cNvSpPr txBox="1"/>
                <p:nvPr/>
              </p:nvSpPr>
              <p:spPr>
                <a:xfrm>
                  <a:off x="2148829" y="2398222"/>
                  <a:ext cx="3384376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GUI</a:t>
                  </a:r>
                </a:p>
              </p:txBody>
            </p:sp>
            <p:sp>
              <p:nvSpPr>
                <p:cNvPr id="26" name="TextBox 64">
                  <a:extLst>
                    <a:ext uri="{FF2B5EF4-FFF2-40B4-BE49-F238E27FC236}">
                      <a16:creationId xmlns:a16="http://schemas.microsoft.com/office/drawing/2014/main" id="{B4F6C618-FA8C-4FDF-A024-654D04027238}"/>
                    </a:ext>
                  </a:extLst>
                </p:cNvPr>
                <p:cNvSpPr txBox="1"/>
                <p:nvPr/>
              </p:nvSpPr>
              <p:spPr>
                <a:xfrm>
                  <a:off x="2129290" y="4324119"/>
                  <a:ext cx="3384376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INTEROPERABILITY</a:t>
                  </a:r>
                </a:p>
              </p:txBody>
            </p:sp>
            <p:sp>
              <p:nvSpPr>
                <p:cNvPr id="27" name="TextBox 63">
                  <a:extLst>
                    <a:ext uri="{FF2B5EF4-FFF2-40B4-BE49-F238E27FC236}">
                      <a16:creationId xmlns:a16="http://schemas.microsoft.com/office/drawing/2014/main" id="{463C1457-3F83-436B-8D63-6A02041D6DAC}"/>
                    </a:ext>
                  </a:extLst>
                </p:cNvPr>
                <p:cNvSpPr txBox="1"/>
                <p:nvPr/>
              </p:nvSpPr>
              <p:spPr>
                <a:xfrm>
                  <a:off x="2218356" y="3339812"/>
                  <a:ext cx="3384376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ICS-C</a:t>
                  </a:r>
                </a:p>
              </p:txBody>
            </p:sp>
            <p:sp>
              <p:nvSpPr>
                <p:cNvPr id="28" name="TextBox 64">
                  <a:extLst>
                    <a:ext uri="{FF2B5EF4-FFF2-40B4-BE49-F238E27FC236}">
                      <a16:creationId xmlns:a16="http://schemas.microsoft.com/office/drawing/2014/main" id="{4385C68A-3C24-4631-9DA4-9AD0A343CD42}"/>
                    </a:ext>
                  </a:extLst>
                </p:cNvPr>
                <p:cNvSpPr txBox="1"/>
                <p:nvPr/>
              </p:nvSpPr>
              <p:spPr>
                <a:xfrm>
                  <a:off x="1696551" y="5554512"/>
                  <a:ext cx="1727752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TCS</a:t>
                  </a:r>
                </a:p>
              </p:txBody>
            </p:sp>
            <p:sp>
              <p:nvSpPr>
                <p:cNvPr id="29" name="TextBox 64">
                  <a:extLst>
                    <a:ext uri="{FF2B5EF4-FFF2-40B4-BE49-F238E27FC236}">
                      <a16:creationId xmlns:a16="http://schemas.microsoft.com/office/drawing/2014/main" id="{18886966-0A27-4DFC-B544-E777F257147F}"/>
                    </a:ext>
                  </a:extLst>
                </p:cNvPr>
                <p:cNvSpPr txBox="1"/>
                <p:nvPr/>
              </p:nvSpPr>
              <p:spPr>
                <a:xfrm>
                  <a:off x="2545902" y="5405629"/>
                  <a:ext cx="1727752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TCS</a:t>
                  </a:r>
                </a:p>
              </p:txBody>
            </p:sp>
            <p:sp>
              <p:nvSpPr>
                <p:cNvPr id="30" name="TextBox 64">
                  <a:extLst>
                    <a:ext uri="{FF2B5EF4-FFF2-40B4-BE49-F238E27FC236}">
                      <a16:creationId xmlns:a16="http://schemas.microsoft.com/office/drawing/2014/main" id="{9F5FD820-5654-4DEA-9034-A71A3CEB3D81}"/>
                    </a:ext>
                  </a:extLst>
                </p:cNvPr>
                <p:cNvSpPr txBox="1"/>
                <p:nvPr/>
              </p:nvSpPr>
              <p:spPr>
                <a:xfrm>
                  <a:off x="3389714" y="5263073"/>
                  <a:ext cx="1727752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TCS</a:t>
                  </a:r>
                </a:p>
              </p:txBody>
            </p:sp>
            <p:sp>
              <p:nvSpPr>
                <p:cNvPr id="31" name="TextBox 64">
                  <a:extLst>
                    <a:ext uri="{FF2B5EF4-FFF2-40B4-BE49-F238E27FC236}">
                      <a16:creationId xmlns:a16="http://schemas.microsoft.com/office/drawing/2014/main" id="{51928D5F-2425-407A-9517-EB58107B28DB}"/>
                    </a:ext>
                  </a:extLst>
                </p:cNvPr>
                <p:cNvSpPr txBox="1"/>
                <p:nvPr/>
              </p:nvSpPr>
              <p:spPr>
                <a:xfrm>
                  <a:off x="4236211" y="5114190"/>
                  <a:ext cx="1727752" cy="584775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  <a:scene3d>
                  <a:camera prst="isometricOffAxis1Right"/>
                  <a:lightRig rig="threePt" dir="t"/>
                </a:scene3d>
                <a:sp3d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fr-FR"/>
                  </a:defPPr>
                  <a:lvl1pPr algn="ctr">
                    <a:defRPr>
                      <a:solidFill>
                        <a:schemeClr val="lt1"/>
                      </a:solidFill>
                    </a:defRPr>
                  </a:lvl1pPr>
                  <a:lvl2pPr>
                    <a:defRPr>
                      <a:solidFill>
                        <a:schemeClr val="lt1"/>
                      </a:solidFill>
                    </a:defRPr>
                  </a:lvl2pPr>
                  <a:lvl3pPr>
                    <a:defRPr>
                      <a:solidFill>
                        <a:schemeClr val="lt1"/>
                      </a:solidFill>
                    </a:defRPr>
                  </a:lvl3pPr>
                  <a:lvl4pPr>
                    <a:defRPr>
                      <a:solidFill>
                        <a:schemeClr val="lt1"/>
                      </a:solidFill>
                    </a:defRPr>
                  </a:lvl4pPr>
                  <a:lvl5pPr>
                    <a:defRPr>
                      <a:solidFill>
                        <a:schemeClr val="lt1"/>
                      </a:solidFill>
                    </a:defRPr>
                  </a:lvl5pPr>
                  <a:lvl6pPr>
                    <a:defRPr>
                      <a:solidFill>
                        <a:schemeClr val="lt1"/>
                      </a:solidFill>
                    </a:defRPr>
                  </a:lvl6pPr>
                  <a:lvl7pPr>
                    <a:defRPr>
                      <a:solidFill>
                        <a:schemeClr val="lt1"/>
                      </a:solidFill>
                    </a:defRPr>
                  </a:lvl7pPr>
                  <a:lvl8pPr>
                    <a:defRPr>
                      <a:solidFill>
                        <a:schemeClr val="lt1"/>
                      </a:solidFill>
                    </a:defRPr>
                  </a:lvl8pPr>
                  <a:lvl9pPr>
                    <a:defRPr>
                      <a:solidFill>
                        <a:schemeClr val="lt1"/>
                      </a:solidFill>
                    </a:defRPr>
                  </a:lvl9pPr>
                </a:lstStyle>
                <a:p>
                  <a:pPr defTabSz="914354">
                    <a:defRPr/>
                  </a:pPr>
                  <a:r>
                    <a:rPr lang="en-US" sz="3200" kern="0" dirty="0">
                      <a:solidFill>
                        <a:srgbClr val="2C3E5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Calibri"/>
                    </a:rPr>
                    <a:t>TCS</a:t>
                  </a:r>
                </a:p>
              </p:txBody>
            </p:sp>
          </p:grpSp>
        </p:grpSp>
        <p:sp>
          <p:nvSpPr>
            <p:cNvPr id="6" name="Rettangolo 8">
              <a:extLst>
                <a:ext uri="{FF2B5EF4-FFF2-40B4-BE49-F238E27FC236}">
                  <a16:creationId xmlns:a16="http://schemas.microsoft.com/office/drawing/2014/main" id="{CFFFA2A8-37A3-4026-96F9-52F3A7982A3F}"/>
                </a:ext>
              </a:extLst>
            </p:cNvPr>
            <p:cNvSpPr/>
            <p:nvPr/>
          </p:nvSpPr>
          <p:spPr>
            <a:xfrm>
              <a:off x="3835394" y="157450"/>
              <a:ext cx="670125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4400" b="1" dirty="0">
                  <a:solidFill>
                    <a:srgbClr val="123B24"/>
                  </a:solidFill>
                </a:rPr>
                <a:t>EPOS Technical Architecture</a:t>
              </a:r>
              <a:endParaRPr lang="it-IT" sz="4400" dirty="0"/>
            </a:p>
          </p:txBody>
        </p: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79E3655-19FB-4CE4-B924-02B45C3E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45" y="1468452"/>
            <a:ext cx="2459024" cy="584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 it works …</a:t>
            </a:r>
          </a:p>
        </p:txBody>
      </p:sp>
      <p:pic>
        <p:nvPicPr>
          <p:cNvPr id="50" name="Graphic 49" descr="Iceberg with solid fill">
            <a:extLst>
              <a:ext uri="{FF2B5EF4-FFF2-40B4-BE49-F238E27FC236}">
                <a16:creationId xmlns:a16="http://schemas.microsoft.com/office/drawing/2014/main" id="{3C3E4052-7123-4CD7-9351-08BBAAAF78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35629" y="1247007"/>
            <a:ext cx="1148694" cy="1452159"/>
          </a:xfrm>
          <a:prstGeom prst="rect">
            <a:avLst/>
          </a:prstGeom>
        </p:spPr>
      </p:pic>
      <p:sp>
        <p:nvSpPr>
          <p:cNvPr id="51" name="Arrow: Right 50">
            <a:extLst>
              <a:ext uri="{FF2B5EF4-FFF2-40B4-BE49-F238E27FC236}">
                <a16:creationId xmlns:a16="http://schemas.microsoft.com/office/drawing/2014/main" id="{08B91D2E-37CC-4732-8292-2CA395A2160F}"/>
              </a:ext>
            </a:extLst>
          </p:cNvPr>
          <p:cNvSpPr/>
          <p:nvPr/>
        </p:nvSpPr>
        <p:spPr>
          <a:xfrm rot="10800000">
            <a:off x="9692680" y="1499403"/>
            <a:ext cx="883568" cy="14772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C1D91FA5-AA99-4BE8-8268-C3FBBC79FD97}"/>
              </a:ext>
            </a:extLst>
          </p:cNvPr>
          <p:cNvSpPr/>
          <p:nvPr/>
        </p:nvSpPr>
        <p:spPr>
          <a:xfrm rot="8611640">
            <a:off x="9830013" y="1931074"/>
            <a:ext cx="1198241" cy="2070050"/>
          </a:xfrm>
          <a:prstGeom prst="rightArrow">
            <a:avLst>
              <a:gd name="adj1" fmla="val 50000"/>
              <a:gd name="adj2" fmla="val 6802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4C388498-72BA-4689-BE7C-3C3589ADFA59}"/>
              </a:ext>
            </a:extLst>
          </p:cNvPr>
          <p:cNvSpPr txBox="1">
            <a:spLocks/>
          </p:cNvSpPr>
          <p:nvPr/>
        </p:nvSpPr>
        <p:spPr>
          <a:xfrm>
            <a:off x="72665" y="5770067"/>
            <a:ext cx="3349653" cy="9880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TCS … Thematic Core Services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ICS … Integrated Core Services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9EF0BCA-BAF5-9B23-4DF5-95FBE19FE0F3}"/>
              </a:ext>
            </a:extLst>
          </p:cNvPr>
          <p:cNvSpPr/>
          <p:nvPr/>
        </p:nvSpPr>
        <p:spPr>
          <a:xfrm>
            <a:off x="9568264" y="2772121"/>
            <a:ext cx="288938" cy="3076260"/>
          </a:xfrm>
          <a:prstGeom prst="rightBrace">
            <a:avLst>
              <a:gd name="adj1" fmla="val 94262"/>
              <a:gd name="adj2" fmla="val 18701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5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EAD4518-2362-154B-11A8-8D83B3B6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291087F-1026-508B-44EA-2CCD1E09CED7}"/>
              </a:ext>
            </a:extLst>
          </p:cNvPr>
          <p:cNvGrpSpPr/>
          <p:nvPr/>
        </p:nvGrpSpPr>
        <p:grpSpPr>
          <a:xfrm>
            <a:off x="6799232" y="-2515443"/>
            <a:ext cx="6837871" cy="6837871"/>
            <a:chOff x="6904007" y="-983029"/>
            <a:chExt cx="6837871" cy="6837871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902FE7F-6D4D-8D00-5E1A-AE3DA186ED6D}"/>
                </a:ext>
              </a:extLst>
            </p:cNvPr>
            <p:cNvSpPr/>
            <p:nvPr/>
          </p:nvSpPr>
          <p:spPr>
            <a:xfrm>
              <a:off x="6904007" y="-983029"/>
              <a:ext cx="6837871" cy="6837871"/>
            </a:xfrm>
            <a:prstGeom prst="ellipse">
              <a:avLst/>
            </a:prstGeom>
            <a:solidFill>
              <a:srgbClr val="F2F2F2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B50AA4-7DC9-2E80-F8D2-BA302FFB8628}"/>
                </a:ext>
              </a:extLst>
            </p:cNvPr>
            <p:cNvSpPr/>
            <p:nvPr/>
          </p:nvSpPr>
          <p:spPr>
            <a:xfrm>
              <a:off x="7142672" y="-752990"/>
              <a:ext cx="6340416" cy="6340416"/>
            </a:xfrm>
            <a:prstGeom prst="ellipse">
              <a:avLst/>
            </a:prstGeom>
            <a:solidFill>
              <a:srgbClr val="F2F2F2">
                <a:alpha val="6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olo 1">
            <a:extLst>
              <a:ext uri="{FF2B5EF4-FFF2-40B4-BE49-F238E27FC236}">
                <a16:creationId xmlns:a16="http://schemas.microsoft.com/office/drawing/2014/main" id="{EA2D42D7-9C80-C005-F01C-FF79114B1408}"/>
              </a:ext>
            </a:extLst>
          </p:cNvPr>
          <p:cNvSpPr txBox="1">
            <a:spLocks/>
          </p:cNvSpPr>
          <p:nvPr/>
        </p:nvSpPr>
        <p:spPr>
          <a:xfrm>
            <a:off x="7787236" y="381789"/>
            <a:ext cx="4062643" cy="10434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n-US" sz="3200" i="1" spc="-1" dirty="0">
                <a:solidFill>
                  <a:srgbClr val="275536"/>
                </a:solidFill>
                <a:latin typeface="Open Sans"/>
                <a:cs typeface="+mn-cs"/>
              </a:rPr>
              <a:t>EPOS Platform</a:t>
            </a:r>
            <a:br>
              <a:rPr lang="en-US" sz="3200" i="1" spc="-1" dirty="0">
                <a:solidFill>
                  <a:srgbClr val="275536"/>
                </a:solidFill>
                <a:latin typeface="Open Sans"/>
                <a:cs typeface="+mn-cs"/>
              </a:rPr>
            </a:br>
            <a:r>
              <a:rPr lang="en-US" sz="3200" i="1" spc="-1" dirty="0">
                <a:solidFill>
                  <a:srgbClr val="D99734"/>
                </a:solidFill>
                <a:latin typeface="Open Sans"/>
                <a:cs typeface="+mn-cs"/>
              </a:rPr>
              <a:t>is truly FAIR!</a:t>
            </a:r>
          </a:p>
        </p:txBody>
      </p:sp>
      <p:sp>
        <p:nvSpPr>
          <p:cNvPr id="9" name="CasellaDiTesto 19">
            <a:extLst>
              <a:ext uri="{FF2B5EF4-FFF2-40B4-BE49-F238E27FC236}">
                <a16:creationId xmlns:a16="http://schemas.microsoft.com/office/drawing/2014/main" id="{1936F122-30C4-A2D9-C4B2-48C50A2968DA}"/>
              </a:ext>
            </a:extLst>
          </p:cNvPr>
          <p:cNvSpPr txBox="1"/>
          <p:nvPr/>
        </p:nvSpPr>
        <p:spPr>
          <a:xfrm>
            <a:off x="7752738" y="1341849"/>
            <a:ext cx="4439262" cy="2754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EPOS Platform is the place where </a:t>
            </a:r>
            <a:r>
              <a:rPr lang="en-US" b="1" dirty="0"/>
              <a:t>FAIR principles</a:t>
            </a:r>
            <a:r>
              <a:rPr lang="en-US" dirty="0"/>
              <a:t> and </a:t>
            </a:r>
            <a:r>
              <a:rPr lang="en-US" b="1" dirty="0"/>
              <a:t>practices</a:t>
            </a:r>
            <a:r>
              <a:rPr lang="en-US" dirty="0"/>
              <a:t> are implemented thanks to the adoption of a </a:t>
            </a:r>
            <a:r>
              <a:rPr lang="en-US" b="1" dirty="0"/>
              <a:t>co-development</a:t>
            </a:r>
            <a:r>
              <a:rPr lang="en-US" dirty="0"/>
              <a:t> approach and </a:t>
            </a:r>
            <a:r>
              <a:rPr lang="en-US" b="1" dirty="0"/>
              <a:t>harmonization</a:t>
            </a:r>
            <a:r>
              <a:rPr lang="en-US" dirty="0"/>
              <a:t> actions across communities of developers and data providers.</a:t>
            </a:r>
          </a:p>
        </p:txBody>
      </p:sp>
      <p:sp>
        <p:nvSpPr>
          <p:cNvPr id="10" name="CasellaDiTesto 22">
            <a:extLst>
              <a:ext uri="{FF2B5EF4-FFF2-40B4-BE49-F238E27FC236}">
                <a16:creationId xmlns:a16="http://schemas.microsoft.com/office/drawing/2014/main" id="{9FA40B1B-2174-889D-2BDC-EF7C2F957132}"/>
              </a:ext>
            </a:extLst>
          </p:cNvPr>
          <p:cNvSpPr txBox="1"/>
          <p:nvPr/>
        </p:nvSpPr>
        <p:spPr>
          <a:xfrm>
            <a:off x="7841712" y="3050555"/>
            <a:ext cx="3953690" cy="556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FC621F"/>
                </a:solidFill>
                <a:hlinkClick r:id="rId3"/>
              </a:rPr>
              <a:t>https://www.ics-c.epos-eu.org/</a:t>
            </a:r>
            <a:endParaRPr lang="en-GB" b="1" i="1" dirty="0">
              <a:solidFill>
                <a:srgbClr val="FC621F"/>
              </a:solidFill>
            </a:endParaRPr>
          </a:p>
          <a:p>
            <a:pPr indent="-228600" algn="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GB" i="1" dirty="0">
              <a:solidFill>
                <a:srgbClr val="FF4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462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9D141E-AF20-2658-E74E-6C61BCE05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268" y="621814"/>
            <a:ext cx="11443463" cy="5863059"/>
          </a:xfr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9A88AD0-D0DB-5DF1-00DC-791D6340BA13}"/>
              </a:ext>
            </a:extLst>
          </p:cNvPr>
          <p:cNvSpPr txBox="1">
            <a:spLocks/>
          </p:cNvSpPr>
          <p:nvPr/>
        </p:nvSpPr>
        <p:spPr bwMode="auto">
          <a:xfrm>
            <a:off x="1620569" y="96752"/>
            <a:ext cx="9309046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Further developments – distributed services</a:t>
            </a:r>
            <a:endParaRPr lang="en-GB" sz="3200" b="1" dirty="0">
              <a:solidFill>
                <a:srgbClr val="70AD47">
                  <a:lumMod val="50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F6E81-EF52-92B0-48F5-B938F8B72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3300" y="460610"/>
            <a:ext cx="1785874" cy="444460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Jupyter</a:t>
            </a:r>
            <a:r>
              <a:rPr lang="en-US" sz="2000" dirty="0"/>
              <a:t> Lab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7DC7BC-216C-013B-5CEA-22BEACC57FB1}"/>
              </a:ext>
            </a:extLst>
          </p:cNvPr>
          <p:cNvSpPr/>
          <p:nvPr/>
        </p:nvSpPr>
        <p:spPr>
          <a:xfrm>
            <a:off x="9823996" y="1187168"/>
            <a:ext cx="2277808" cy="1985239"/>
          </a:xfrm>
          <a:prstGeom prst="roundRect">
            <a:avLst>
              <a:gd name="adj" fmla="val 10500"/>
            </a:avLst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22">
            <a:extLst>
              <a:ext uri="{FF2B5EF4-FFF2-40B4-BE49-F238E27FC236}">
                <a16:creationId xmlns:a16="http://schemas.microsoft.com/office/drawing/2014/main" id="{54B99459-BCB6-1229-D5B9-D701F8C3C0D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98"/>
          <a:stretch/>
        </p:blipFill>
        <p:spPr>
          <a:xfrm>
            <a:off x="9493099" y="1325069"/>
            <a:ext cx="2696767" cy="1497213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89E94C6-9D1A-69AE-3494-F7CF87441A70}"/>
              </a:ext>
            </a:extLst>
          </p:cNvPr>
          <p:cNvSpPr/>
          <p:nvPr/>
        </p:nvSpPr>
        <p:spPr>
          <a:xfrm>
            <a:off x="11760281" y="1716833"/>
            <a:ext cx="257036" cy="46295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57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6FEA193-2BD7-A384-5849-4AADEED1C826}"/>
              </a:ext>
            </a:extLst>
          </p:cNvPr>
          <p:cNvSpPr txBox="1">
            <a:spLocks/>
          </p:cNvSpPr>
          <p:nvPr/>
        </p:nvSpPr>
        <p:spPr bwMode="auto">
          <a:xfrm>
            <a:off x="2986333" y="70357"/>
            <a:ext cx="6195935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BA09-CA19-CE13-C157-F65FC123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EPOS Platform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F49E5-31CD-5AC1-60D1-9325F61A0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1" dirty="0">
                <a:solidFill>
                  <a:srgbClr val="70AD47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27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96FEA193-2BD7-A384-5849-4AADEED1C826}"/>
              </a:ext>
            </a:extLst>
          </p:cNvPr>
          <p:cNvSpPr txBox="1">
            <a:spLocks/>
          </p:cNvSpPr>
          <p:nvPr/>
        </p:nvSpPr>
        <p:spPr bwMode="auto">
          <a:xfrm>
            <a:off x="2986333" y="70357"/>
            <a:ext cx="6195935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32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4BBA09-CA19-CE13-C157-F65FC123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322711"/>
          </a:xfrm>
        </p:spPr>
        <p:txBody>
          <a:bodyPr/>
          <a:lstStyle/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tabLst/>
              <a:defRPr/>
            </a:pPr>
            <a:r>
              <a:rPr kumimoji="0" lang="en-GB" sz="60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EPOS Platform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F49E5-31CD-5AC1-60D1-9325F61A0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181739"/>
            <a:ext cx="10515600" cy="2907911"/>
          </a:xfrm>
        </p:spPr>
        <p:txBody>
          <a:bodyPr>
            <a:normAutofit/>
          </a:bodyPr>
          <a:lstStyle/>
          <a:p>
            <a:r>
              <a:rPr lang="en-GB" sz="2400" b="1" dirty="0">
                <a:solidFill>
                  <a:srgbClr val="70AD47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 to hands-on training instructions:</a:t>
            </a:r>
          </a:p>
          <a:p>
            <a:endParaRPr lang="en-GB" sz="2400" b="1" dirty="0">
              <a:solidFill>
                <a:srgbClr val="70AD47">
                  <a:lumMod val="50000"/>
                </a:srgb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sz="4800" b="1" dirty="0">
                <a:solidFill>
                  <a:schemeClr val="accent5">
                    <a:lumMod val="75000"/>
                  </a:schemeClr>
                </a:solidFill>
              </a:rPr>
              <a:t>bit.ly/ECSS-2025</a:t>
            </a:r>
          </a:p>
        </p:txBody>
      </p:sp>
    </p:spTree>
    <p:extLst>
      <p:ext uri="{BB962C8B-B14F-4D97-AF65-F5344CB8AC3E}">
        <p14:creationId xmlns:p14="http://schemas.microsoft.com/office/powerpoint/2010/main" val="1669432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12928C-DE3B-894A-8AFE-AEE506F8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747" y="2924175"/>
            <a:ext cx="6648462" cy="1009651"/>
          </a:xfrm>
        </p:spPr>
        <p:txBody>
          <a:bodyPr>
            <a:normAutofit fontScale="90000"/>
          </a:bodyPr>
          <a:lstStyle/>
          <a:p>
            <a:r>
              <a:rPr lang="en-GB" sz="6600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Try it!</a:t>
            </a:r>
            <a:br>
              <a:rPr lang="en-GB" sz="6600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lang="en-GB" sz="6600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6600" b="1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ics-c.epos-eu.org</a:t>
            </a:r>
            <a:br>
              <a:rPr lang="en-GB" sz="6600" b="1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endParaRPr lang="en-GB" sz="3600" dirty="0">
              <a:solidFill>
                <a:schemeClr val="accent6">
                  <a:lumMod val="50000"/>
                </a:schemeClr>
              </a:solidFill>
              <a:latin typeface="Open Sans Regular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4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88D50-146F-4501-389D-60D81D09A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4133"/>
            <a:ext cx="10515600" cy="1325563"/>
          </a:xfrm>
        </p:spPr>
        <p:txBody>
          <a:bodyPr/>
          <a:lstStyle/>
          <a:p>
            <a:r>
              <a:rPr lang="en-GB" sz="4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EPOS Platform </a:t>
            </a:r>
            <a:r>
              <a:rPr lang="en-GB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-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71EEF-3EC1-C116-55FA-C7F211EE5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Agenda: 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sz="2400" dirty="0"/>
              <a:t>14:00-14:15 Introduction of the EPOS ecosystem</a:t>
            </a:r>
          </a:p>
          <a:p>
            <a:pPr marL="0" indent="0">
              <a:buNone/>
            </a:pPr>
            <a:r>
              <a:rPr lang="en-US" sz="2400" dirty="0"/>
              <a:t>14:15-14:30 Demonstration of EPOS Data Portal by following scientific user story</a:t>
            </a:r>
          </a:p>
          <a:p>
            <a:pPr marL="0" indent="0">
              <a:buNone/>
            </a:pPr>
            <a:r>
              <a:rPr lang="en-US" sz="2400" dirty="0"/>
              <a:t>14:30-15:10 Hands-on training by following a scientific use case &amp; feedback 		         collection through an online form</a:t>
            </a:r>
          </a:p>
          <a:p>
            <a:pPr marL="0" indent="0">
              <a:buNone/>
            </a:pPr>
            <a:r>
              <a:rPr lang="en-US" sz="2400" dirty="0"/>
              <a:t>15:10-15:20 Walk-through </a:t>
            </a:r>
          </a:p>
          <a:p>
            <a:pPr marL="0" indent="0">
              <a:buNone/>
            </a:pPr>
            <a:r>
              <a:rPr lang="en-US" sz="2400" dirty="0"/>
              <a:t>15:20-15:30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96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3" descr="A diagram of a science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35864" y="392766"/>
            <a:ext cx="9057968" cy="566922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132753" y="5993408"/>
            <a:ext cx="1146419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Gallagher, R.; Falster, D.;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Maitner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B.;  Salguero-Gómez, R;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Vandvik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V.; Pearse, W.; Schneider, F.;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Kattge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Alroy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J.;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Ankenbrand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M.; Andrew, S.; Balk, M.; Bland, L.; Boyle, B.; Bravo Avila, C.; Brennan, I.;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Carthey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Catullo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R.; Cavazos, B.; </a:t>
            </a:r>
            <a:r>
              <a:rPr lang="en-GB" sz="11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Enquist</a:t>
            </a:r>
            <a:r>
              <a:rPr lang="en-GB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B.. (2019). The Open Traits Network: Using Open Science principles to accelerate trait-based science across the Tree of Life. 10.32942/osf.io/kac45.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B989-12F3-215C-5E50-9602C59C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Open Science: Benefits &amp; barriers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B6427-D64F-46C2-EE45-1C9399C3B2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IT" dirty="0"/>
          </a:p>
          <a:p>
            <a:r>
              <a:rPr lang="en-IT" dirty="0"/>
              <a:t>Easier &amp; timely access to data and scientific products</a:t>
            </a:r>
          </a:p>
          <a:p>
            <a:r>
              <a:rPr lang="en-IT" dirty="0"/>
              <a:t>Verifiability</a:t>
            </a:r>
          </a:p>
          <a:p>
            <a:r>
              <a:rPr lang="en-IT" dirty="0"/>
              <a:t>Reproducibility</a:t>
            </a:r>
          </a:p>
          <a:p>
            <a:r>
              <a:rPr lang="en-GB" dirty="0"/>
              <a:t>E</a:t>
            </a:r>
            <a:r>
              <a:rPr lang="en-IT" dirty="0"/>
              <a:t>fficient use of research resources (no need to reinvent the wheel) </a:t>
            </a:r>
          </a:p>
          <a:p>
            <a:r>
              <a:rPr lang="en-IT" dirty="0"/>
              <a:t>Open methodologies &amp;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F71117-A243-420A-06C4-051D2962EC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GB" dirty="0"/>
          </a:p>
          <a:p>
            <a:r>
              <a:rPr lang="en-GB" dirty="0"/>
              <a:t>D</a:t>
            </a:r>
            <a:r>
              <a:rPr lang="en-IT" dirty="0"/>
              <a:t>ifferent standards &amp; vocabularies</a:t>
            </a:r>
          </a:p>
          <a:p>
            <a:r>
              <a:rPr lang="en-GB" dirty="0"/>
              <a:t>F</a:t>
            </a:r>
            <a:r>
              <a:rPr lang="en-IT" dirty="0"/>
              <a:t>ragmentation</a:t>
            </a:r>
          </a:p>
          <a:p>
            <a:r>
              <a:rPr lang="en-GB" dirty="0"/>
              <a:t>C</a:t>
            </a:r>
            <a:r>
              <a:rPr lang="en-IT" dirty="0"/>
              <a:t>ommunication between scientists and IT experts</a:t>
            </a:r>
          </a:p>
          <a:p>
            <a:r>
              <a:rPr lang="en-GB" dirty="0"/>
              <a:t>O</a:t>
            </a:r>
            <a:r>
              <a:rPr lang="en-IT" dirty="0"/>
              <a:t>verhead needed to make </a:t>
            </a:r>
            <a:r>
              <a:rPr lang="en-US" dirty="0"/>
              <a:t>the </a:t>
            </a:r>
            <a:r>
              <a:rPr lang="en-IT" dirty="0"/>
              <a:t>data open and FAIR</a:t>
            </a:r>
          </a:p>
          <a:p>
            <a:r>
              <a:rPr lang="en-IT" dirty="0"/>
              <a:t>I</a:t>
            </a:r>
            <a:r>
              <a:rPr lang="en-US" dirty="0" err="1"/>
              <a:t>ntellectual</a:t>
            </a:r>
            <a:r>
              <a:rPr lang="en-US" dirty="0"/>
              <a:t> </a:t>
            </a:r>
            <a:r>
              <a:rPr lang="en-IT" dirty="0"/>
              <a:t>P</a:t>
            </a:r>
            <a:r>
              <a:rPr lang="en-US" dirty="0" err="1"/>
              <a:t>roperty</a:t>
            </a:r>
            <a:r>
              <a:rPr lang="en-US" dirty="0"/>
              <a:t> Rights </a:t>
            </a:r>
            <a:r>
              <a:rPr lang="en-IT" dirty="0"/>
              <a:t>(perceived) issues</a:t>
            </a:r>
          </a:p>
          <a:p>
            <a:r>
              <a:rPr lang="en-IT" dirty="0"/>
              <a:t>Legal and ethical issues</a:t>
            </a:r>
          </a:p>
          <a:p>
            <a:endParaRPr lang="en-IT" dirty="0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id="{529A05DD-30BB-2BD8-DF45-DCF785969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4600" y="1368425"/>
            <a:ext cx="914400" cy="914400"/>
          </a:xfrm>
          <a:prstGeom prst="rect">
            <a:avLst/>
          </a:prstGeom>
        </p:spPr>
      </p:pic>
      <p:pic>
        <p:nvPicPr>
          <p:cNvPr id="8" name="Graphic 7" descr="Badge Cross with solid fill">
            <a:extLst>
              <a:ext uri="{FF2B5EF4-FFF2-40B4-BE49-F238E27FC236}">
                <a16:creationId xmlns:a16="http://schemas.microsoft.com/office/drawing/2014/main" id="{9C1AAC90-85E0-EBEC-E0AB-C3BAC03920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48600" y="13684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39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/>
          <p:nvPr/>
        </p:nvSpPr>
        <p:spPr>
          <a:xfrm rot="6787174">
            <a:off x="3290795" y="4919258"/>
            <a:ext cx="2800096" cy="2906319"/>
          </a:xfrm>
          <a:prstGeom prst="chord">
            <a:avLst>
              <a:gd name="adj1" fmla="val 3223969"/>
              <a:gd name="adj2" fmla="val 15561115"/>
            </a:avLst>
          </a:prstGeom>
          <a:solidFill>
            <a:schemeClr val="lt1"/>
          </a:solidFill>
          <a:ln w="73025" cap="flat" cmpd="thinThick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4"/>
          <p:cNvSpPr/>
          <p:nvPr/>
        </p:nvSpPr>
        <p:spPr>
          <a:xfrm rot="1339776">
            <a:off x="9612526" y="1671239"/>
            <a:ext cx="4000006" cy="4151748"/>
          </a:xfrm>
          <a:prstGeom prst="chord">
            <a:avLst>
              <a:gd name="adj1" fmla="val 2700000"/>
              <a:gd name="adj2" fmla="val 16200000"/>
            </a:avLst>
          </a:prstGeom>
          <a:solidFill>
            <a:schemeClr val="lt1"/>
          </a:solidFill>
          <a:ln w="98425" cap="flat" cmpd="thinThick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5628398" y="3118065"/>
            <a:ext cx="2179171" cy="2202111"/>
          </a:xfrm>
          <a:prstGeom prst="ellipse">
            <a:avLst/>
          </a:prstGeom>
          <a:solidFill>
            <a:schemeClr val="lt1"/>
          </a:solidFill>
          <a:ln w="76200" cap="flat" cmpd="thinThick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6222326" y="361575"/>
            <a:ext cx="2654388" cy="2548963"/>
          </a:xfrm>
          <a:prstGeom prst="ellipse">
            <a:avLst/>
          </a:prstGeom>
          <a:solidFill>
            <a:schemeClr val="lt1"/>
          </a:solidFill>
          <a:ln w="76200" cap="flat" cmpd="thinThick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3872511" y="900145"/>
            <a:ext cx="1336430" cy="1350498"/>
          </a:xfrm>
          <a:prstGeom prst="ellipse">
            <a:avLst/>
          </a:prstGeom>
          <a:solidFill>
            <a:schemeClr val="lt1"/>
          </a:solidFill>
          <a:ln w="57150" cap="flat" cmpd="thinThick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 txBox="1">
            <a:spLocks noGrp="1"/>
          </p:cNvSpPr>
          <p:nvPr>
            <p:ph type="title"/>
          </p:nvPr>
        </p:nvSpPr>
        <p:spPr>
          <a:xfrm>
            <a:off x="838200" y="449104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</a:pPr>
            <a:r>
              <a:rPr lang="en-GB" sz="5400" b="1" dirty="0"/>
              <a:t>FAIR(R)</a:t>
            </a:r>
            <a:endParaRPr sz="5400" b="1" dirty="0"/>
          </a:p>
        </p:txBody>
      </p:sp>
      <p:sp>
        <p:nvSpPr>
          <p:cNvPr id="90" name="Google Shape;90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Findable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Accessible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Interoperable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Reusable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/>
              <a:t>(machineReadable)</a:t>
            </a:r>
            <a:endParaRPr/>
          </a:p>
        </p:txBody>
      </p:sp>
      <p:pic>
        <p:nvPicPr>
          <p:cNvPr id="91" name="Google Shape;91;p4" descr="Map with pin with solid f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526" y="1118194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4" descr="Door Open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54441" y="579624"/>
            <a:ext cx="1912933" cy="1912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 descr="Puzzle pieces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687562">
            <a:off x="5736779" y="3251439"/>
            <a:ext cx="1971873" cy="1971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4" descr="Clipboard with solid fill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04345" y="2492557"/>
            <a:ext cx="2381441" cy="2381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 descr="Robot with solid fil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0339" y="5129981"/>
            <a:ext cx="1586356" cy="1586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55;p3" descr="Immagine che contiene luce&#10;&#10;Descrizione generata automaticamente">
            <a:extLst>
              <a:ext uri="{FF2B5EF4-FFF2-40B4-BE49-F238E27FC236}">
                <a16:creationId xmlns:a16="http://schemas.microsoft.com/office/drawing/2014/main" id="{3B25A373-17CD-6D1A-A426-26BB7F8C0273}"/>
              </a:ext>
            </a:extLst>
          </p:cNvPr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-20648" b="7069"/>
          <a:stretch/>
        </p:blipFill>
        <p:spPr>
          <a:xfrm>
            <a:off x="6724368" y="1825625"/>
            <a:ext cx="5342313" cy="4067947"/>
          </a:xfrm>
          <a:custGeom>
            <a:avLst/>
            <a:gdLst/>
            <a:ahLst/>
            <a:cxnLst/>
            <a:rect l="l" t="t" r="r" b="b"/>
            <a:pathLst>
              <a:path w="6313150" h="6857997" extrusionOk="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2B385A-3CA1-D676-6665-8AF21DC97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Open and FAIR RDM in EPOS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D745B-17E3-C70D-3A7B-F66BD52EE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602" y="1732318"/>
            <a:ext cx="7374775" cy="4351338"/>
          </a:xfrm>
        </p:spPr>
        <p:txBody>
          <a:bodyPr>
            <a:noAutofit/>
          </a:bodyPr>
          <a:lstStyle/>
          <a:p>
            <a:pPr rtl="0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EPOS is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bottom-up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:  scientific communities (the “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TCS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”) are at the very centre of our internal relations</a:t>
            </a:r>
          </a:p>
          <a:p>
            <a:pPr fontAlgn="base">
              <a:lnSpc>
                <a:spcPct val="100000"/>
              </a:lnSpc>
              <a:spcBef>
                <a:spcPts val="1800"/>
              </a:spcBef>
            </a:pPr>
            <a:r>
              <a:rPr lang="en-GB" sz="2400" b="1" dirty="0">
                <a:solidFill>
                  <a:srgbClr val="000000"/>
                </a:solidFill>
              </a:rPr>
              <a:t>Collaboration</a:t>
            </a:r>
            <a:r>
              <a:rPr lang="en-GB" sz="2400" dirty="0">
                <a:solidFill>
                  <a:srgbClr val="000000"/>
                </a:solidFill>
              </a:rPr>
              <a:t> among the Scientific, IT and governance components has been a key for EPOS’ recipe to Open Science</a:t>
            </a:r>
            <a:endParaRPr lang="en-GB" sz="24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Engagement of the communities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has been crucial to harmonise data, processes and standards and to create an infrastructure that is scientifically relevant </a:t>
            </a:r>
            <a:r>
              <a:rPr lang="en-GB" sz="2400" dirty="0">
                <a:solidFill>
                  <a:srgbClr val="000000"/>
                </a:solidFill>
              </a:rPr>
              <a:t>for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the reference communities</a:t>
            </a:r>
          </a:p>
        </p:txBody>
      </p:sp>
    </p:spTree>
    <p:extLst>
      <p:ext uri="{BB962C8B-B14F-4D97-AF65-F5344CB8AC3E}">
        <p14:creationId xmlns:p14="http://schemas.microsoft.com/office/powerpoint/2010/main" val="2173344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535147-2EFF-C548-710A-F9CD9CF0A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7"/>
          <a:stretch/>
        </p:blipFill>
        <p:spPr>
          <a:xfrm>
            <a:off x="0" y="945047"/>
            <a:ext cx="12192000" cy="5302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51623F-762A-63E4-D8C2-53C2FF18D4F7}"/>
              </a:ext>
            </a:extLst>
          </p:cNvPr>
          <p:cNvSpPr txBox="1"/>
          <p:nvPr/>
        </p:nvSpPr>
        <p:spPr>
          <a:xfrm>
            <a:off x="203200" y="5077936"/>
            <a:ext cx="11887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spc="50" dirty="0">
                <a:ln w="9525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accent2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Calibri" panose="020F0502020204030204" pitchFamily="34" charset="0"/>
                <a:ea typeface="Open Sans SemiBold" panose="020B0606030504020204" pitchFamily="34" charset="0"/>
                <a:cs typeface="Calibri" panose="020F0502020204030204" pitchFamily="34" charset="0"/>
              </a:rPr>
              <a:t>MISSION: To establish a sustainable and long-term access to solid Earth science data and services integrating diverse European Research Infrastructures under a common federated framework</a:t>
            </a:r>
          </a:p>
        </p:txBody>
      </p:sp>
    </p:spTree>
    <p:extLst>
      <p:ext uri="{BB962C8B-B14F-4D97-AF65-F5344CB8AC3E}">
        <p14:creationId xmlns:p14="http://schemas.microsoft.com/office/powerpoint/2010/main" val="1435345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850F972D-4CB5-D942-9716-D98FBA3BE30C}"/>
              </a:ext>
            </a:extLst>
          </p:cNvPr>
          <p:cNvSpPr txBox="1">
            <a:spLocks/>
          </p:cNvSpPr>
          <p:nvPr/>
        </p:nvSpPr>
        <p:spPr bwMode="auto">
          <a:xfrm>
            <a:off x="2998032" y="289126"/>
            <a:ext cx="6195935" cy="44446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marL="0" marR="0" lvl="0" indent="0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EPOS </a:t>
            </a:r>
            <a:r>
              <a:rPr lang="en-GB" sz="3200" b="1" dirty="0">
                <a:solidFill>
                  <a:srgbClr val="70AD47">
                    <a:lumMod val="50000"/>
                  </a:srgb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Timeline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4406F-B607-D276-7689-7D4DBA254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13" y="628506"/>
            <a:ext cx="11176574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94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7217690-49D1-C6CC-41AC-AAD42BE561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7" b="1080"/>
          <a:stretch/>
        </p:blipFill>
        <p:spPr>
          <a:xfrm>
            <a:off x="5413896" y="89333"/>
            <a:ext cx="6560821" cy="6214969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DD29EF02-5D8F-7741-A9C2-C78C2CCA0CB3}"/>
              </a:ext>
            </a:extLst>
          </p:cNvPr>
          <p:cNvSpPr txBox="1">
            <a:spLocks/>
          </p:cNvSpPr>
          <p:nvPr/>
        </p:nvSpPr>
        <p:spPr>
          <a:xfrm>
            <a:off x="10349801" y="173153"/>
            <a:ext cx="1594772" cy="39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fontAlgn="base">
              <a:spcAft>
                <a:spcPct val="0"/>
              </a:spcAft>
            </a:pPr>
            <a:r>
              <a:rPr lang="en-US" sz="2400" b="1" dirty="0">
                <a:solidFill>
                  <a:srgbClr val="275536"/>
                </a:solidFill>
                <a:latin typeface="Calibri" panose="020F0502020204030204" pitchFamily="34" charset="0"/>
                <a:ea typeface="ＭＳ Ｐゴシック" charset="-128"/>
                <a:cs typeface="Calibri" panose="020F0502020204030204" pitchFamily="34" charset="0"/>
              </a:rPr>
              <a:t>EPOS ERIC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D3527BDD-BF9C-100D-4034-2B70A8807E33}"/>
              </a:ext>
            </a:extLst>
          </p:cNvPr>
          <p:cNvSpPr/>
          <p:nvPr/>
        </p:nvSpPr>
        <p:spPr>
          <a:xfrm>
            <a:off x="217283" y="3344730"/>
            <a:ext cx="5021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/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The principal task of an ERIC is to establish and operate a research infrastructure.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7796D6-4426-2B44-95DB-704741D44181}"/>
              </a:ext>
            </a:extLst>
          </p:cNvPr>
          <p:cNvSpPr txBox="1">
            <a:spLocks/>
          </p:cNvSpPr>
          <p:nvPr/>
        </p:nvSpPr>
        <p:spPr>
          <a:xfrm>
            <a:off x="217282" y="1167504"/>
            <a:ext cx="5825377" cy="63379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6838" indent="0"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October 2018,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EPOS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an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ERIC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A2F67E27-145F-1F9B-9534-9D1985E9BA84}"/>
              </a:ext>
            </a:extLst>
          </p:cNvPr>
          <p:cNvSpPr/>
          <p:nvPr/>
        </p:nvSpPr>
        <p:spPr>
          <a:xfrm>
            <a:off x="217283" y="1744825"/>
            <a:ext cx="4786517" cy="13539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9525">
              <a:spcAft>
                <a:spcPts val="1200"/>
              </a:spcAft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uropean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R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esearch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I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nfrastructure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onsortium is a legal entity recognized in all EU Member States.</a:t>
            </a:r>
          </a:p>
        </p:txBody>
      </p:sp>
    </p:spTree>
    <p:extLst>
      <p:ext uri="{BB962C8B-B14F-4D97-AF65-F5344CB8AC3E}">
        <p14:creationId xmlns:p14="http://schemas.microsoft.com/office/powerpoint/2010/main" val="44350942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5AB6B2903E574D971CDA5AC91B426B" ma:contentTypeVersion="17" ma:contentTypeDescription="Create a new document." ma:contentTypeScope="" ma:versionID="c1c146a88a433edfe516fd7f7b036a71">
  <xsd:schema xmlns:xsd="http://www.w3.org/2001/XMLSchema" xmlns:xs="http://www.w3.org/2001/XMLSchema" xmlns:p="http://schemas.microsoft.com/office/2006/metadata/properties" xmlns:ns2="290d367e-bca7-41e8-b056-b2232b7de5b3" xmlns:ns3="85dd13c9-5841-4ebc-915c-d4726c4b028d" targetNamespace="http://schemas.microsoft.com/office/2006/metadata/properties" ma:root="true" ma:fieldsID="f56a636fc9e4613adf89d7ca91f0bf8e" ns2:_="" ns3:_="">
    <xsd:import namespace="290d367e-bca7-41e8-b056-b2232b7de5b3"/>
    <xsd:import namespace="85dd13c9-5841-4ebc-915c-d4726c4b02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d367e-bca7-41e8-b056-b2232b7de5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f15d7e9-da90-449b-8052-bacb192258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d13c9-5841-4ebc-915c-d4726c4b028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11c7e1b-d6dd-4d40-9b14-1ee4448fd562}" ma:internalName="TaxCatchAll" ma:showField="CatchAllData" ma:web="85dd13c9-5841-4ebc-915c-d4726c4b02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dd13c9-5841-4ebc-915c-d4726c4b028d" xsi:nil="true"/>
    <lcf76f155ced4ddcb4097134ff3c332f xmlns="290d367e-bca7-41e8-b056-b2232b7de5b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8D1255-5582-4087-AC16-AD57A12172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d367e-bca7-41e8-b056-b2232b7de5b3"/>
    <ds:schemaRef ds:uri="85dd13c9-5841-4ebc-915c-d4726c4b02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21A02C-A89F-4339-B11B-A9B1DB63ADC0}">
  <ds:schemaRefs>
    <ds:schemaRef ds:uri="http://schemas.microsoft.com/office/2006/metadata/properties"/>
    <ds:schemaRef ds:uri="http://schemas.microsoft.com/office/infopath/2007/PartnerControls"/>
    <ds:schemaRef ds:uri="85dd13c9-5841-4ebc-915c-d4726c4b028d"/>
    <ds:schemaRef ds:uri="290d367e-bca7-41e8-b056-b2232b7de5b3"/>
  </ds:schemaRefs>
</ds:datastoreItem>
</file>

<file path=customXml/itemProps3.xml><?xml version="1.0" encoding="utf-8"?>
<ds:datastoreItem xmlns:ds="http://schemas.openxmlformats.org/officeDocument/2006/customXml" ds:itemID="{E1244039-6A33-4ACD-B72C-A272A25B3A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52940</TotalTime>
  <Words>645</Words>
  <Application>Microsoft Office PowerPoint</Application>
  <PresentationFormat>Widescreen</PresentationFormat>
  <Paragraphs>81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Open Sans</vt:lpstr>
      <vt:lpstr>Open Sans Regular</vt:lpstr>
      <vt:lpstr>1_Tema di Office</vt:lpstr>
      <vt:lpstr>EPOS Platform Training event at Early Career Scientific School  28 August 2025 </vt:lpstr>
      <vt:lpstr>EPOS Platform - training</vt:lpstr>
      <vt:lpstr>PowerPoint Presentation</vt:lpstr>
      <vt:lpstr>Open Science: Benefits &amp; barriers</vt:lpstr>
      <vt:lpstr>FAIR(R)</vt:lpstr>
      <vt:lpstr>Open and FAIR RDM in EPOS</vt:lpstr>
      <vt:lpstr>PowerPoint Presentation</vt:lpstr>
      <vt:lpstr>PowerPoint Presentation</vt:lpstr>
      <vt:lpstr>PowerPoint Presentation</vt:lpstr>
      <vt:lpstr>Service discovery, visualisation and data retrieval in the EPOS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Jupyter Lab</vt:lpstr>
      <vt:lpstr>EPOS Platform</vt:lpstr>
      <vt:lpstr>EPOS Platform</vt:lpstr>
      <vt:lpstr>Try it!  ics-c.epos-eu.org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EPOS Data portal for cross-disciplinary data access in the Solid Earth Domain</dc:title>
  <dc:creator>Daniele Bailo</dc:creator>
  <cp:lastModifiedBy>Jan Michálek</cp:lastModifiedBy>
  <cp:revision>125</cp:revision>
  <dcterms:created xsi:type="dcterms:W3CDTF">2022-05-09T14:42:56Z</dcterms:created>
  <dcterms:modified xsi:type="dcterms:W3CDTF">2025-08-28T16:50:15Z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0x010100E75AB6B2903E574D971CDA5AC91B426B</vt:lpwstr>
  </property>
  <property fmtid="{D5CDD505-2E9C-101B-9397-08002B2CF9AE}" pid="3" name="MediaServiceImageTags">
    <vt:lpwstr/>
  </property>
</Properties>
</file>